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350" r:id="rId4"/>
    <p:sldId id="258" r:id="rId5"/>
    <p:sldId id="259" r:id="rId6"/>
    <p:sldId id="260" r:id="rId7"/>
    <p:sldId id="261" r:id="rId8"/>
    <p:sldId id="262" r:id="rId9"/>
    <p:sldId id="263" r:id="rId10"/>
    <p:sldId id="264" r:id="rId11"/>
    <p:sldId id="265" r:id="rId12"/>
    <p:sldId id="266" r:id="rId13"/>
    <p:sldId id="268" r:id="rId14"/>
    <p:sldId id="351" r:id="rId15"/>
    <p:sldId id="270" r:id="rId16"/>
    <p:sldId id="272" r:id="rId17"/>
    <p:sldId id="271"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352" r:id="rId41"/>
    <p:sldId id="333" r:id="rId42"/>
    <p:sldId id="354" r:id="rId43"/>
    <p:sldId id="295" r:id="rId44"/>
    <p:sldId id="339" r:id="rId45"/>
    <p:sldId id="340" r:id="rId46"/>
    <p:sldId id="341" r:id="rId47"/>
    <p:sldId id="353" r:id="rId48"/>
    <p:sldId id="296" r:id="rId49"/>
    <p:sldId id="297" r:id="rId50"/>
    <p:sldId id="298" r:id="rId51"/>
    <p:sldId id="307" r:id="rId52"/>
    <p:sldId id="299" r:id="rId53"/>
    <p:sldId id="300" r:id="rId54"/>
    <p:sldId id="301" r:id="rId55"/>
    <p:sldId id="302" r:id="rId56"/>
    <p:sldId id="303" r:id="rId57"/>
    <p:sldId id="304" r:id="rId58"/>
    <p:sldId id="305" r:id="rId59"/>
    <p:sldId id="306"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34" r:id="rId76"/>
    <p:sldId id="323" r:id="rId77"/>
    <p:sldId id="324" r:id="rId78"/>
    <p:sldId id="332" r:id="rId79"/>
    <p:sldId id="326" r:id="rId80"/>
    <p:sldId id="327" r:id="rId81"/>
    <p:sldId id="328" r:id="rId82"/>
    <p:sldId id="329" r:id="rId83"/>
    <p:sldId id="330" r:id="rId84"/>
    <p:sldId id="331" r:id="rId85"/>
    <p:sldId id="338" r:id="rId86"/>
    <p:sldId id="335" r:id="rId87"/>
    <p:sldId id="355" r:id="rId88"/>
    <p:sldId id="336" r:id="rId89"/>
    <p:sldId id="337" r:id="rId90"/>
    <p:sldId id="343" r:id="rId91"/>
    <p:sldId id="342" r:id="rId92"/>
    <p:sldId id="344" r:id="rId93"/>
    <p:sldId id="345" r:id="rId94"/>
    <p:sldId id="346" r:id="rId95"/>
    <p:sldId id="347" r:id="rId96"/>
    <p:sldId id="349" r:id="rId97"/>
    <p:sldId id="348" r:id="rId98"/>
    <p:sldId id="357" r:id="rId99"/>
    <p:sldId id="358" r:id="rId100"/>
    <p:sldId id="356" r:id="rId10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3" autoAdjust="0"/>
    <p:restoredTop sz="94660"/>
  </p:normalViewPr>
  <p:slideViewPr>
    <p:cSldViewPr snapToGrid="0">
      <p:cViewPr varScale="1">
        <p:scale>
          <a:sx n="91" d="100"/>
          <a:sy n="91" d="100"/>
        </p:scale>
        <p:origin x="63" y="37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60388B-2493-4F2C-B419-57A6CC2F6A6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6B8A0D0-5228-4BED-BA32-5D5683C3A9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AE22533-E949-4344-A5E7-0362A3F7FA8A}"/>
              </a:ext>
            </a:extLst>
          </p:cNvPr>
          <p:cNvSpPr>
            <a:spLocks noGrp="1"/>
          </p:cNvSpPr>
          <p:nvPr>
            <p:ph type="dt" sz="half" idx="10"/>
          </p:nvPr>
        </p:nvSpPr>
        <p:spPr/>
        <p:txBody>
          <a:bodyPr/>
          <a:lstStyle/>
          <a:p>
            <a:fld id="{6F9F7E37-E4FE-49AD-A81B-4DAA3D0E8951}" type="datetimeFigureOut">
              <a:rPr lang="zh-CN" altLang="en-US" smtClean="0"/>
              <a:t>2020/5/19</a:t>
            </a:fld>
            <a:endParaRPr lang="zh-CN" altLang="en-US"/>
          </a:p>
        </p:txBody>
      </p:sp>
      <p:sp>
        <p:nvSpPr>
          <p:cNvPr id="5" name="页脚占位符 4">
            <a:extLst>
              <a:ext uri="{FF2B5EF4-FFF2-40B4-BE49-F238E27FC236}">
                <a16:creationId xmlns:a16="http://schemas.microsoft.com/office/drawing/2014/main" id="{AB4FC7B6-2FEC-4A5A-8574-FFA318DE3E3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E8A9CEF-0E8C-48DB-B153-FD50BD1DAC40}"/>
              </a:ext>
            </a:extLst>
          </p:cNvPr>
          <p:cNvSpPr>
            <a:spLocks noGrp="1"/>
          </p:cNvSpPr>
          <p:nvPr>
            <p:ph type="sldNum" sz="quarter" idx="12"/>
          </p:nvPr>
        </p:nvSpPr>
        <p:spPr/>
        <p:txBody>
          <a:bodyPr/>
          <a:lstStyle/>
          <a:p>
            <a:fld id="{1691FC23-27F7-4B66-AF9E-A4E695F722D3}" type="slidenum">
              <a:rPr lang="zh-CN" altLang="en-US" smtClean="0"/>
              <a:t>‹#›</a:t>
            </a:fld>
            <a:endParaRPr lang="zh-CN" altLang="en-US"/>
          </a:p>
        </p:txBody>
      </p:sp>
    </p:spTree>
    <p:extLst>
      <p:ext uri="{BB962C8B-B14F-4D97-AF65-F5344CB8AC3E}">
        <p14:creationId xmlns:p14="http://schemas.microsoft.com/office/powerpoint/2010/main" val="2263897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61314B-F9F9-47AD-B6AE-C5FBD90D37D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A3D5EA4-A1D7-4863-90D7-A3820F5BEB4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010A66-4AFB-4868-9A0B-CC3540B1D9A8}"/>
              </a:ext>
            </a:extLst>
          </p:cNvPr>
          <p:cNvSpPr>
            <a:spLocks noGrp="1"/>
          </p:cNvSpPr>
          <p:nvPr>
            <p:ph type="dt" sz="half" idx="10"/>
          </p:nvPr>
        </p:nvSpPr>
        <p:spPr/>
        <p:txBody>
          <a:bodyPr/>
          <a:lstStyle/>
          <a:p>
            <a:fld id="{6F9F7E37-E4FE-49AD-A81B-4DAA3D0E8951}" type="datetimeFigureOut">
              <a:rPr lang="zh-CN" altLang="en-US" smtClean="0"/>
              <a:t>2020/5/19</a:t>
            </a:fld>
            <a:endParaRPr lang="zh-CN" altLang="en-US"/>
          </a:p>
        </p:txBody>
      </p:sp>
      <p:sp>
        <p:nvSpPr>
          <p:cNvPr id="5" name="页脚占位符 4">
            <a:extLst>
              <a:ext uri="{FF2B5EF4-FFF2-40B4-BE49-F238E27FC236}">
                <a16:creationId xmlns:a16="http://schemas.microsoft.com/office/drawing/2014/main" id="{3FA642A3-5440-49E0-9343-CF35561873D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57CBA19-E85F-4190-9F59-620C257683CD}"/>
              </a:ext>
            </a:extLst>
          </p:cNvPr>
          <p:cNvSpPr>
            <a:spLocks noGrp="1"/>
          </p:cNvSpPr>
          <p:nvPr>
            <p:ph type="sldNum" sz="quarter" idx="12"/>
          </p:nvPr>
        </p:nvSpPr>
        <p:spPr/>
        <p:txBody>
          <a:bodyPr/>
          <a:lstStyle/>
          <a:p>
            <a:fld id="{1691FC23-27F7-4B66-AF9E-A4E695F722D3}" type="slidenum">
              <a:rPr lang="zh-CN" altLang="en-US" smtClean="0"/>
              <a:t>‹#›</a:t>
            </a:fld>
            <a:endParaRPr lang="zh-CN" altLang="en-US"/>
          </a:p>
        </p:txBody>
      </p:sp>
    </p:spTree>
    <p:extLst>
      <p:ext uri="{BB962C8B-B14F-4D97-AF65-F5344CB8AC3E}">
        <p14:creationId xmlns:p14="http://schemas.microsoft.com/office/powerpoint/2010/main" val="4017574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04B7E1C-9581-4AC4-918C-5583AE4E8BD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EBDB3D7-7D6A-422B-8D01-7931EE49984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FF9C68-1423-4637-B522-1A02CC12FE18}"/>
              </a:ext>
            </a:extLst>
          </p:cNvPr>
          <p:cNvSpPr>
            <a:spLocks noGrp="1"/>
          </p:cNvSpPr>
          <p:nvPr>
            <p:ph type="dt" sz="half" idx="10"/>
          </p:nvPr>
        </p:nvSpPr>
        <p:spPr/>
        <p:txBody>
          <a:bodyPr/>
          <a:lstStyle/>
          <a:p>
            <a:fld id="{6F9F7E37-E4FE-49AD-A81B-4DAA3D0E8951}" type="datetimeFigureOut">
              <a:rPr lang="zh-CN" altLang="en-US" smtClean="0"/>
              <a:t>2020/5/19</a:t>
            </a:fld>
            <a:endParaRPr lang="zh-CN" altLang="en-US"/>
          </a:p>
        </p:txBody>
      </p:sp>
      <p:sp>
        <p:nvSpPr>
          <p:cNvPr id="5" name="页脚占位符 4">
            <a:extLst>
              <a:ext uri="{FF2B5EF4-FFF2-40B4-BE49-F238E27FC236}">
                <a16:creationId xmlns:a16="http://schemas.microsoft.com/office/drawing/2014/main" id="{95C1DDBC-BF88-4352-9C24-7E0F23894B8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A6DE3F0-C583-4835-8B7F-03CF3787B1D2}"/>
              </a:ext>
            </a:extLst>
          </p:cNvPr>
          <p:cNvSpPr>
            <a:spLocks noGrp="1"/>
          </p:cNvSpPr>
          <p:nvPr>
            <p:ph type="sldNum" sz="quarter" idx="12"/>
          </p:nvPr>
        </p:nvSpPr>
        <p:spPr/>
        <p:txBody>
          <a:bodyPr/>
          <a:lstStyle/>
          <a:p>
            <a:fld id="{1691FC23-27F7-4B66-AF9E-A4E695F722D3}" type="slidenum">
              <a:rPr lang="zh-CN" altLang="en-US" smtClean="0"/>
              <a:t>‹#›</a:t>
            </a:fld>
            <a:endParaRPr lang="zh-CN" altLang="en-US"/>
          </a:p>
        </p:txBody>
      </p:sp>
    </p:spTree>
    <p:extLst>
      <p:ext uri="{BB962C8B-B14F-4D97-AF65-F5344CB8AC3E}">
        <p14:creationId xmlns:p14="http://schemas.microsoft.com/office/powerpoint/2010/main" val="4291339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7A99E9-F367-4A5D-85C8-D05856E89D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532D70-F63A-47CA-AACA-BE0915064AE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A12C41-23B7-4A85-B5B4-5C7BCC0C162A}"/>
              </a:ext>
            </a:extLst>
          </p:cNvPr>
          <p:cNvSpPr>
            <a:spLocks noGrp="1"/>
          </p:cNvSpPr>
          <p:nvPr>
            <p:ph type="dt" sz="half" idx="10"/>
          </p:nvPr>
        </p:nvSpPr>
        <p:spPr/>
        <p:txBody>
          <a:bodyPr/>
          <a:lstStyle/>
          <a:p>
            <a:fld id="{6F9F7E37-E4FE-49AD-A81B-4DAA3D0E8951}" type="datetimeFigureOut">
              <a:rPr lang="zh-CN" altLang="en-US" smtClean="0"/>
              <a:t>2020/5/19</a:t>
            </a:fld>
            <a:endParaRPr lang="zh-CN" altLang="en-US"/>
          </a:p>
        </p:txBody>
      </p:sp>
      <p:sp>
        <p:nvSpPr>
          <p:cNvPr id="5" name="页脚占位符 4">
            <a:extLst>
              <a:ext uri="{FF2B5EF4-FFF2-40B4-BE49-F238E27FC236}">
                <a16:creationId xmlns:a16="http://schemas.microsoft.com/office/drawing/2014/main" id="{397115F2-A48D-4FDE-ABAD-7E7ED5EF202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4DB2E75-5A04-47C0-897C-475FFD270BB4}"/>
              </a:ext>
            </a:extLst>
          </p:cNvPr>
          <p:cNvSpPr>
            <a:spLocks noGrp="1"/>
          </p:cNvSpPr>
          <p:nvPr>
            <p:ph type="sldNum" sz="quarter" idx="12"/>
          </p:nvPr>
        </p:nvSpPr>
        <p:spPr/>
        <p:txBody>
          <a:bodyPr/>
          <a:lstStyle/>
          <a:p>
            <a:fld id="{1691FC23-27F7-4B66-AF9E-A4E695F722D3}" type="slidenum">
              <a:rPr lang="zh-CN" altLang="en-US" smtClean="0"/>
              <a:t>‹#›</a:t>
            </a:fld>
            <a:endParaRPr lang="zh-CN" altLang="en-US"/>
          </a:p>
        </p:txBody>
      </p:sp>
    </p:spTree>
    <p:extLst>
      <p:ext uri="{BB962C8B-B14F-4D97-AF65-F5344CB8AC3E}">
        <p14:creationId xmlns:p14="http://schemas.microsoft.com/office/powerpoint/2010/main" val="7753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0DA791-FF40-489C-8736-F4AA254693C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9EE48C2-B1F3-43FB-AC82-2DCA365555A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807AE42-802F-44F4-8F93-CBFA99DE505E}"/>
              </a:ext>
            </a:extLst>
          </p:cNvPr>
          <p:cNvSpPr>
            <a:spLocks noGrp="1"/>
          </p:cNvSpPr>
          <p:nvPr>
            <p:ph type="dt" sz="half" idx="10"/>
          </p:nvPr>
        </p:nvSpPr>
        <p:spPr/>
        <p:txBody>
          <a:bodyPr/>
          <a:lstStyle/>
          <a:p>
            <a:fld id="{6F9F7E37-E4FE-49AD-A81B-4DAA3D0E8951}" type="datetimeFigureOut">
              <a:rPr lang="zh-CN" altLang="en-US" smtClean="0"/>
              <a:t>2020/5/19</a:t>
            </a:fld>
            <a:endParaRPr lang="zh-CN" altLang="en-US"/>
          </a:p>
        </p:txBody>
      </p:sp>
      <p:sp>
        <p:nvSpPr>
          <p:cNvPr id="5" name="页脚占位符 4">
            <a:extLst>
              <a:ext uri="{FF2B5EF4-FFF2-40B4-BE49-F238E27FC236}">
                <a16:creationId xmlns:a16="http://schemas.microsoft.com/office/drawing/2014/main" id="{A85EC594-11EE-40A2-9BA5-968EF676FC8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306B0E1-5872-4443-A9F7-F34D5DEBD142}"/>
              </a:ext>
            </a:extLst>
          </p:cNvPr>
          <p:cNvSpPr>
            <a:spLocks noGrp="1"/>
          </p:cNvSpPr>
          <p:nvPr>
            <p:ph type="sldNum" sz="quarter" idx="12"/>
          </p:nvPr>
        </p:nvSpPr>
        <p:spPr/>
        <p:txBody>
          <a:bodyPr/>
          <a:lstStyle/>
          <a:p>
            <a:fld id="{1691FC23-27F7-4B66-AF9E-A4E695F722D3}" type="slidenum">
              <a:rPr lang="zh-CN" altLang="en-US" smtClean="0"/>
              <a:t>‹#›</a:t>
            </a:fld>
            <a:endParaRPr lang="zh-CN" altLang="en-US"/>
          </a:p>
        </p:txBody>
      </p:sp>
    </p:spTree>
    <p:extLst>
      <p:ext uri="{BB962C8B-B14F-4D97-AF65-F5344CB8AC3E}">
        <p14:creationId xmlns:p14="http://schemas.microsoft.com/office/powerpoint/2010/main" val="3207212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C391CC-F9C1-4798-8DF7-469F0D7ABE8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F130BF-47C7-4565-9FF6-5D715AD6B7C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997D96F-41A4-4437-B8B8-A254E1122520}"/>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AE3BA9-FDE6-4D33-BC43-FC0BE0D8554E}"/>
              </a:ext>
            </a:extLst>
          </p:cNvPr>
          <p:cNvSpPr>
            <a:spLocks noGrp="1"/>
          </p:cNvSpPr>
          <p:nvPr>
            <p:ph type="dt" sz="half" idx="10"/>
          </p:nvPr>
        </p:nvSpPr>
        <p:spPr/>
        <p:txBody>
          <a:bodyPr/>
          <a:lstStyle/>
          <a:p>
            <a:fld id="{6F9F7E37-E4FE-49AD-A81B-4DAA3D0E8951}" type="datetimeFigureOut">
              <a:rPr lang="zh-CN" altLang="en-US" smtClean="0"/>
              <a:t>2020/5/19</a:t>
            </a:fld>
            <a:endParaRPr lang="zh-CN" altLang="en-US"/>
          </a:p>
        </p:txBody>
      </p:sp>
      <p:sp>
        <p:nvSpPr>
          <p:cNvPr id="6" name="页脚占位符 5">
            <a:extLst>
              <a:ext uri="{FF2B5EF4-FFF2-40B4-BE49-F238E27FC236}">
                <a16:creationId xmlns:a16="http://schemas.microsoft.com/office/drawing/2014/main" id="{46611ABA-8D8C-4819-903B-E85E3628D37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270D04B-B1F9-4898-93CB-383ED678F2A3}"/>
              </a:ext>
            </a:extLst>
          </p:cNvPr>
          <p:cNvSpPr>
            <a:spLocks noGrp="1"/>
          </p:cNvSpPr>
          <p:nvPr>
            <p:ph type="sldNum" sz="quarter" idx="12"/>
          </p:nvPr>
        </p:nvSpPr>
        <p:spPr/>
        <p:txBody>
          <a:bodyPr/>
          <a:lstStyle/>
          <a:p>
            <a:fld id="{1691FC23-27F7-4B66-AF9E-A4E695F722D3}" type="slidenum">
              <a:rPr lang="zh-CN" altLang="en-US" smtClean="0"/>
              <a:t>‹#›</a:t>
            </a:fld>
            <a:endParaRPr lang="zh-CN" altLang="en-US"/>
          </a:p>
        </p:txBody>
      </p:sp>
    </p:spTree>
    <p:extLst>
      <p:ext uri="{BB962C8B-B14F-4D97-AF65-F5344CB8AC3E}">
        <p14:creationId xmlns:p14="http://schemas.microsoft.com/office/powerpoint/2010/main" val="411592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8A8207-5BDC-4070-BA49-96F92261C07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1477325-2E90-45C4-905B-E8D756CF35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0127E02-CD60-4363-8222-B4281A54ECF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B13D2AE-F214-4613-98F4-96519E4690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9FC5B5B-9A11-40E4-BDC2-1D9874D7262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368FFFC-DB3D-4981-B14F-809EC3D5918B}"/>
              </a:ext>
            </a:extLst>
          </p:cNvPr>
          <p:cNvSpPr>
            <a:spLocks noGrp="1"/>
          </p:cNvSpPr>
          <p:nvPr>
            <p:ph type="dt" sz="half" idx="10"/>
          </p:nvPr>
        </p:nvSpPr>
        <p:spPr/>
        <p:txBody>
          <a:bodyPr/>
          <a:lstStyle/>
          <a:p>
            <a:fld id="{6F9F7E37-E4FE-49AD-A81B-4DAA3D0E8951}" type="datetimeFigureOut">
              <a:rPr lang="zh-CN" altLang="en-US" smtClean="0"/>
              <a:t>2020/5/19</a:t>
            </a:fld>
            <a:endParaRPr lang="zh-CN" altLang="en-US"/>
          </a:p>
        </p:txBody>
      </p:sp>
      <p:sp>
        <p:nvSpPr>
          <p:cNvPr id="8" name="页脚占位符 7">
            <a:extLst>
              <a:ext uri="{FF2B5EF4-FFF2-40B4-BE49-F238E27FC236}">
                <a16:creationId xmlns:a16="http://schemas.microsoft.com/office/drawing/2014/main" id="{5FA03B11-402B-4696-8A44-43D490FEBA5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6BC66DB-0F19-4916-9AF8-46BE4E9FA7A1}"/>
              </a:ext>
            </a:extLst>
          </p:cNvPr>
          <p:cNvSpPr>
            <a:spLocks noGrp="1"/>
          </p:cNvSpPr>
          <p:nvPr>
            <p:ph type="sldNum" sz="quarter" idx="12"/>
          </p:nvPr>
        </p:nvSpPr>
        <p:spPr/>
        <p:txBody>
          <a:bodyPr/>
          <a:lstStyle/>
          <a:p>
            <a:fld id="{1691FC23-27F7-4B66-AF9E-A4E695F722D3}" type="slidenum">
              <a:rPr lang="zh-CN" altLang="en-US" smtClean="0"/>
              <a:t>‹#›</a:t>
            </a:fld>
            <a:endParaRPr lang="zh-CN" altLang="en-US"/>
          </a:p>
        </p:txBody>
      </p:sp>
    </p:spTree>
    <p:extLst>
      <p:ext uri="{BB962C8B-B14F-4D97-AF65-F5344CB8AC3E}">
        <p14:creationId xmlns:p14="http://schemas.microsoft.com/office/powerpoint/2010/main" val="41872326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CBE50F-9597-4AAF-9B8D-350B4035896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AFC21D9-D126-4FC0-A6FE-70519E14417B}"/>
              </a:ext>
            </a:extLst>
          </p:cNvPr>
          <p:cNvSpPr>
            <a:spLocks noGrp="1"/>
          </p:cNvSpPr>
          <p:nvPr>
            <p:ph type="dt" sz="half" idx="10"/>
          </p:nvPr>
        </p:nvSpPr>
        <p:spPr/>
        <p:txBody>
          <a:bodyPr/>
          <a:lstStyle/>
          <a:p>
            <a:fld id="{6F9F7E37-E4FE-49AD-A81B-4DAA3D0E8951}" type="datetimeFigureOut">
              <a:rPr lang="zh-CN" altLang="en-US" smtClean="0"/>
              <a:t>2020/5/19</a:t>
            </a:fld>
            <a:endParaRPr lang="zh-CN" altLang="en-US"/>
          </a:p>
        </p:txBody>
      </p:sp>
      <p:sp>
        <p:nvSpPr>
          <p:cNvPr id="4" name="页脚占位符 3">
            <a:extLst>
              <a:ext uri="{FF2B5EF4-FFF2-40B4-BE49-F238E27FC236}">
                <a16:creationId xmlns:a16="http://schemas.microsoft.com/office/drawing/2014/main" id="{65A5A0B1-4806-4C32-AD31-0EEE7D18975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3B5D950-E479-45DE-9C60-60072FE6C445}"/>
              </a:ext>
            </a:extLst>
          </p:cNvPr>
          <p:cNvSpPr>
            <a:spLocks noGrp="1"/>
          </p:cNvSpPr>
          <p:nvPr>
            <p:ph type="sldNum" sz="quarter" idx="12"/>
          </p:nvPr>
        </p:nvSpPr>
        <p:spPr/>
        <p:txBody>
          <a:bodyPr/>
          <a:lstStyle/>
          <a:p>
            <a:fld id="{1691FC23-27F7-4B66-AF9E-A4E695F722D3}" type="slidenum">
              <a:rPr lang="zh-CN" altLang="en-US" smtClean="0"/>
              <a:t>‹#›</a:t>
            </a:fld>
            <a:endParaRPr lang="zh-CN" altLang="en-US"/>
          </a:p>
        </p:txBody>
      </p:sp>
    </p:spTree>
    <p:extLst>
      <p:ext uri="{BB962C8B-B14F-4D97-AF65-F5344CB8AC3E}">
        <p14:creationId xmlns:p14="http://schemas.microsoft.com/office/powerpoint/2010/main" val="1063135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DAE6E58-B4E5-49B7-B2F2-98D4E7E03DF6}"/>
              </a:ext>
            </a:extLst>
          </p:cNvPr>
          <p:cNvSpPr>
            <a:spLocks noGrp="1"/>
          </p:cNvSpPr>
          <p:nvPr>
            <p:ph type="dt" sz="half" idx="10"/>
          </p:nvPr>
        </p:nvSpPr>
        <p:spPr/>
        <p:txBody>
          <a:bodyPr/>
          <a:lstStyle/>
          <a:p>
            <a:fld id="{6F9F7E37-E4FE-49AD-A81B-4DAA3D0E8951}" type="datetimeFigureOut">
              <a:rPr lang="zh-CN" altLang="en-US" smtClean="0"/>
              <a:t>2020/5/19</a:t>
            </a:fld>
            <a:endParaRPr lang="zh-CN" altLang="en-US"/>
          </a:p>
        </p:txBody>
      </p:sp>
      <p:sp>
        <p:nvSpPr>
          <p:cNvPr id="3" name="页脚占位符 2">
            <a:extLst>
              <a:ext uri="{FF2B5EF4-FFF2-40B4-BE49-F238E27FC236}">
                <a16:creationId xmlns:a16="http://schemas.microsoft.com/office/drawing/2014/main" id="{DA5175BB-1945-4FC8-B204-F779F9C96CC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606DC97-040E-473E-B0BD-F827D4787487}"/>
              </a:ext>
            </a:extLst>
          </p:cNvPr>
          <p:cNvSpPr>
            <a:spLocks noGrp="1"/>
          </p:cNvSpPr>
          <p:nvPr>
            <p:ph type="sldNum" sz="quarter" idx="12"/>
          </p:nvPr>
        </p:nvSpPr>
        <p:spPr/>
        <p:txBody>
          <a:bodyPr/>
          <a:lstStyle/>
          <a:p>
            <a:fld id="{1691FC23-27F7-4B66-AF9E-A4E695F722D3}" type="slidenum">
              <a:rPr lang="zh-CN" altLang="en-US" smtClean="0"/>
              <a:t>‹#›</a:t>
            </a:fld>
            <a:endParaRPr lang="zh-CN" altLang="en-US"/>
          </a:p>
        </p:txBody>
      </p:sp>
    </p:spTree>
    <p:extLst>
      <p:ext uri="{BB962C8B-B14F-4D97-AF65-F5344CB8AC3E}">
        <p14:creationId xmlns:p14="http://schemas.microsoft.com/office/powerpoint/2010/main" val="852243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8BC50D-456C-4150-86C0-09AB0148370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3F4C3C-9571-4BB6-A41C-8A6832698E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C05213C-F7A9-44B0-839B-E003C0BD70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C94B68-B9C5-44B5-B894-458C03ED9519}"/>
              </a:ext>
            </a:extLst>
          </p:cNvPr>
          <p:cNvSpPr>
            <a:spLocks noGrp="1"/>
          </p:cNvSpPr>
          <p:nvPr>
            <p:ph type="dt" sz="half" idx="10"/>
          </p:nvPr>
        </p:nvSpPr>
        <p:spPr/>
        <p:txBody>
          <a:bodyPr/>
          <a:lstStyle/>
          <a:p>
            <a:fld id="{6F9F7E37-E4FE-49AD-A81B-4DAA3D0E8951}" type="datetimeFigureOut">
              <a:rPr lang="zh-CN" altLang="en-US" smtClean="0"/>
              <a:t>2020/5/19</a:t>
            </a:fld>
            <a:endParaRPr lang="zh-CN" altLang="en-US"/>
          </a:p>
        </p:txBody>
      </p:sp>
      <p:sp>
        <p:nvSpPr>
          <p:cNvPr id="6" name="页脚占位符 5">
            <a:extLst>
              <a:ext uri="{FF2B5EF4-FFF2-40B4-BE49-F238E27FC236}">
                <a16:creationId xmlns:a16="http://schemas.microsoft.com/office/drawing/2014/main" id="{2E15AF0E-7FED-48C3-9A43-E00ABC5D0D2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3748BB4-934E-4125-898B-CDEA3F9BED28}"/>
              </a:ext>
            </a:extLst>
          </p:cNvPr>
          <p:cNvSpPr>
            <a:spLocks noGrp="1"/>
          </p:cNvSpPr>
          <p:nvPr>
            <p:ph type="sldNum" sz="quarter" idx="12"/>
          </p:nvPr>
        </p:nvSpPr>
        <p:spPr/>
        <p:txBody>
          <a:bodyPr/>
          <a:lstStyle/>
          <a:p>
            <a:fld id="{1691FC23-27F7-4B66-AF9E-A4E695F722D3}" type="slidenum">
              <a:rPr lang="zh-CN" altLang="en-US" smtClean="0"/>
              <a:t>‹#›</a:t>
            </a:fld>
            <a:endParaRPr lang="zh-CN" altLang="en-US"/>
          </a:p>
        </p:txBody>
      </p:sp>
    </p:spTree>
    <p:extLst>
      <p:ext uri="{BB962C8B-B14F-4D97-AF65-F5344CB8AC3E}">
        <p14:creationId xmlns:p14="http://schemas.microsoft.com/office/powerpoint/2010/main" val="1392270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141B71-7689-456A-BDCF-F7549BF76CA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9241988-8A15-4777-AB7A-BD3B1C110A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7F4721-F879-4EEC-96E3-32824C14B1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15121A9-0EF2-4427-8C4D-50E98E354FD2}"/>
              </a:ext>
            </a:extLst>
          </p:cNvPr>
          <p:cNvSpPr>
            <a:spLocks noGrp="1"/>
          </p:cNvSpPr>
          <p:nvPr>
            <p:ph type="dt" sz="half" idx="10"/>
          </p:nvPr>
        </p:nvSpPr>
        <p:spPr/>
        <p:txBody>
          <a:bodyPr/>
          <a:lstStyle/>
          <a:p>
            <a:fld id="{6F9F7E37-E4FE-49AD-A81B-4DAA3D0E8951}" type="datetimeFigureOut">
              <a:rPr lang="zh-CN" altLang="en-US" smtClean="0"/>
              <a:t>2020/5/19</a:t>
            </a:fld>
            <a:endParaRPr lang="zh-CN" altLang="en-US"/>
          </a:p>
        </p:txBody>
      </p:sp>
      <p:sp>
        <p:nvSpPr>
          <p:cNvPr id="6" name="页脚占位符 5">
            <a:extLst>
              <a:ext uri="{FF2B5EF4-FFF2-40B4-BE49-F238E27FC236}">
                <a16:creationId xmlns:a16="http://schemas.microsoft.com/office/drawing/2014/main" id="{7A6EEC9E-15FD-43C4-B4FA-1310082F7A5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0F30C82-CE08-4A44-BE39-10766380B23E}"/>
              </a:ext>
            </a:extLst>
          </p:cNvPr>
          <p:cNvSpPr>
            <a:spLocks noGrp="1"/>
          </p:cNvSpPr>
          <p:nvPr>
            <p:ph type="sldNum" sz="quarter" idx="12"/>
          </p:nvPr>
        </p:nvSpPr>
        <p:spPr/>
        <p:txBody>
          <a:bodyPr/>
          <a:lstStyle/>
          <a:p>
            <a:fld id="{1691FC23-27F7-4B66-AF9E-A4E695F722D3}" type="slidenum">
              <a:rPr lang="zh-CN" altLang="en-US" smtClean="0"/>
              <a:t>‹#›</a:t>
            </a:fld>
            <a:endParaRPr lang="zh-CN" altLang="en-US"/>
          </a:p>
        </p:txBody>
      </p:sp>
    </p:spTree>
    <p:extLst>
      <p:ext uri="{BB962C8B-B14F-4D97-AF65-F5344CB8AC3E}">
        <p14:creationId xmlns:p14="http://schemas.microsoft.com/office/powerpoint/2010/main" val="21780202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8706430-029F-4438-8D6B-F0816A2E28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3743271-70D5-4955-AA8B-36EA3B4CB5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D31BE73-D2A6-4B41-B57E-7157771CFA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9F7E37-E4FE-49AD-A81B-4DAA3D0E8951}" type="datetimeFigureOut">
              <a:rPr lang="zh-CN" altLang="en-US" smtClean="0"/>
              <a:t>2020/5/19</a:t>
            </a:fld>
            <a:endParaRPr lang="zh-CN" altLang="en-US"/>
          </a:p>
        </p:txBody>
      </p:sp>
      <p:sp>
        <p:nvSpPr>
          <p:cNvPr id="5" name="页脚占位符 4">
            <a:extLst>
              <a:ext uri="{FF2B5EF4-FFF2-40B4-BE49-F238E27FC236}">
                <a16:creationId xmlns:a16="http://schemas.microsoft.com/office/drawing/2014/main" id="{E86CCBFD-EF95-415B-BCB3-B48D7C37ED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85BC0DA-9DE4-48DF-9983-C6267C71E3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91FC23-27F7-4B66-AF9E-A4E695F722D3}" type="slidenum">
              <a:rPr lang="zh-CN" altLang="en-US" smtClean="0"/>
              <a:t>‹#›</a:t>
            </a:fld>
            <a:endParaRPr lang="zh-CN" altLang="en-US"/>
          </a:p>
        </p:txBody>
      </p:sp>
    </p:spTree>
    <p:extLst>
      <p:ext uri="{BB962C8B-B14F-4D97-AF65-F5344CB8AC3E}">
        <p14:creationId xmlns:p14="http://schemas.microsoft.com/office/powerpoint/2010/main" val="29589569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3A545B-C93D-4476-A613-C482B7F2F3EC}"/>
              </a:ext>
            </a:extLst>
          </p:cNvPr>
          <p:cNvSpPr>
            <a:spLocks noGrp="1"/>
          </p:cNvSpPr>
          <p:nvPr>
            <p:ph type="ctrTitle"/>
          </p:nvPr>
        </p:nvSpPr>
        <p:spPr>
          <a:xfrm>
            <a:off x="879763" y="950946"/>
            <a:ext cx="10432473" cy="1036927"/>
          </a:xfrm>
        </p:spPr>
        <p:txBody>
          <a:bodyPr>
            <a:normAutofit/>
          </a:bodyPr>
          <a:lstStyle/>
          <a:p>
            <a:r>
              <a:rPr lang="en-US" altLang="zh-CN" b="1" dirty="0"/>
              <a:t>Deep Learning: Interpretability</a:t>
            </a:r>
            <a:endParaRPr lang="zh-CN" altLang="en-US" b="1" dirty="0"/>
          </a:p>
        </p:txBody>
      </p:sp>
      <p:sp>
        <p:nvSpPr>
          <p:cNvPr id="5" name="文本框 4">
            <a:extLst>
              <a:ext uri="{FF2B5EF4-FFF2-40B4-BE49-F238E27FC236}">
                <a16:creationId xmlns:a16="http://schemas.microsoft.com/office/drawing/2014/main" id="{84F553D0-6AFA-4DB3-8DA3-6146CA179385}"/>
              </a:ext>
            </a:extLst>
          </p:cNvPr>
          <p:cNvSpPr txBox="1"/>
          <p:nvPr/>
        </p:nvSpPr>
        <p:spPr>
          <a:xfrm>
            <a:off x="1804553" y="2556164"/>
            <a:ext cx="8582891" cy="769441"/>
          </a:xfrm>
          <a:prstGeom prst="rect">
            <a:avLst/>
          </a:prstGeom>
          <a:noFill/>
        </p:spPr>
        <p:txBody>
          <a:bodyPr wrap="square" rtlCol="0">
            <a:spAutoFit/>
          </a:bodyPr>
          <a:lstStyle/>
          <a:p>
            <a:r>
              <a:rPr lang="en-US" altLang="zh-CN" sz="4400" dirty="0"/>
              <a:t>Theory, Methods and Assessment</a:t>
            </a:r>
            <a:endParaRPr lang="zh-CN" altLang="en-US" sz="4400" dirty="0"/>
          </a:p>
        </p:txBody>
      </p:sp>
      <p:sp>
        <p:nvSpPr>
          <p:cNvPr id="6" name="文本框 5">
            <a:extLst>
              <a:ext uri="{FF2B5EF4-FFF2-40B4-BE49-F238E27FC236}">
                <a16:creationId xmlns:a16="http://schemas.microsoft.com/office/drawing/2014/main" id="{0528F61A-397E-47B5-BB32-0414D495764E}"/>
              </a:ext>
            </a:extLst>
          </p:cNvPr>
          <p:cNvSpPr txBox="1"/>
          <p:nvPr/>
        </p:nvSpPr>
        <p:spPr>
          <a:xfrm>
            <a:off x="3529443" y="4286070"/>
            <a:ext cx="5133109" cy="954107"/>
          </a:xfrm>
          <a:prstGeom prst="rect">
            <a:avLst/>
          </a:prstGeom>
          <a:noFill/>
        </p:spPr>
        <p:txBody>
          <a:bodyPr wrap="square" rtlCol="0">
            <a:spAutoFit/>
          </a:bodyPr>
          <a:lstStyle/>
          <a:p>
            <a:pPr algn="ctr"/>
            <a:r>
              <a:rPr lang="zh-CN" altLang="en-US" sz="2800" dirty="0"/>
              <a:t>叶德权</a:t>
            </a:r>
            <a:endParaRPr lang="en-US" altLang="zh-CN" sz="2800" dirty="0"/>
          </a:p>
          <a:p>
            <a:pPr algn="ctr"/>
            <a:r>
              <a:rPr lang="zh-CN" altLang="en-US" sz="2800" dirty="0"/>
              <a:t>前沿交叉学科研究院</a:t>
            </a:r>
          </a:p>
        </p:txBody>
      </p:sp>
    </p:spTree>
    <p:extLst>
      <p:ext uri="{BB962C8B-B14F-4D97-AF65-F5344CB8AC3E}">
        <p14:creationId xmlns:p14="http://schemas.microsoft.com/office/powerpoint/2010/main" val="1471338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492AB-5AC3-4A7C-B4DD-F2C856991368}"/>
              </a:ext>
            </a:extLst>
          </p:cNvPr>
          <p:cNvSpPr>
            <a:spLocks noGrp="1"/>
          </p:cNvSpPr>
          <p:nvPr>
            <p:ph type="title"/>
          </p:nvPr>
        </p:nvSpPr>
        <p:spPr/>
        <p:txBody>
          <a:bodyPr/>
          <a:lstStyle/>
          <a:p>
            <a:r>
              <a:rPr lang="zh-CN" altLang="en-US" dirty="0"/>
              <a:t>一些</a:t>
            </a:r>
            <a:r>
              <a:rPr lang="en-US" altLang="zh-CN" dirty="0"/>
              <a:t>Open Problems</a:t>
            </a:r>
            <a:endParaRPr lang="zh-CN" altLang="en-US" dirty="0"/>
          </a:p>
        </p:txBody>
      </p:sp>
      <p:sp>
        <p:nvSpPr>
          <p:cNvPr id="3" name="内容占位符 2">
            <a:extLst>
              <a:ext uri="{FF2B5EF4-FFF2-40B4-BE49-F238E27FC236}">
                <a16:creationId xmlns:a16="http://schemas.microsoft.com/office/drawing/2014/main" id="{27672F57-53A8-487A-AE65-BAEB3739F8BF}"/>
              </a:ext>
            </a:extLst>
          </p:cNvPr>
          <p:cNvSpPr>
            <a:spLocks noGrp="1"/>
          </p:cNvSpPr>
          <p:nvPr>
            <p:ph idx="1"/>
          </p:nvPr>
        </p:nvSpPr>
        <p:spPr/>
        <p:txBody>
          <a:bodyPr/>
          <a:lstStyle/>
          <a:p>
            <a:r>
              <a:rPr lang="zh-CN" altLang="en-US" dirty="0"/>
              <a:t>作者提出一些</a:t>
            </a:r>
            <a:r>
              <a:rPr lang="en-US" altLang="zh-CN" dirty="0"/>
              <a:t>open problems</a:t>
            </a:r>
            <a:r>
              <a:rPr lang="zh-CN" altLang="en-US" dirty="0"/>
              <a:t>，在三种评估类型之间建立了联系：</a:t>
            </a:r>
            <a:endParaRPr lang="en-US" altLang="zh-CN" dirty="0"/>
          </a:p>
          <a:p>
            <a:r>
              <a:rPr lang="en-US" altLang="zh-CN" dirty="0"/>
              <a:t>1.</a:t>
            </a:r>
            <a:r>
              <a:rPr lang="zh-CN" altLang="en-US" dirty="0"/>
              <a:t>哪些</a:t>
            </a:r>
            <a:r>
              <a:rPr lang="en-US" altLang="zh-CN" dirty="0"/>
              <a:t>proxy</a:t>
            </a:r>
            <a:r>
              <a:rPr lang="zh-CN" altLang="en-US" dirty="0"/>
              <a:t>最适合实际应用？（ </a:t>
            </a:r>
            <a:r>
              <a:rPr lang="en-US" altLang="zh-CN" dirty="0"/>
              <a:t>functionally to application-grounded </a:t>
            </a:r>
            <a:r>
              <a:rPr lang="zh-CN" altLang="en-US" dirty="0"/>
              <a:t>）</a:t>
            </a:r>
            <a:endParaRPr lang="en-US" altLang="zh-CN" dirty="0"/>
          </a:p>
          <a:p>
            <a:r>
              <a:rPr lang="en-US" altLang="zh-CN" dirty="0"/>
              <a:t>2.</a:t>
            </a:r>
            <a:r>
              <a:rPr lang="zh-CN" altLang="en-US" dirty="0"/>
              <a:t>在设计更简单的任务以保持实际最终任务的本质时，要考虑的重要因素是什么？ （</a:t>
            </a:r>
            <a:r>
              <a:rPr lang="en-US" altLang="zh-CN" dirty="0"/>
              <a:t> human to application-grounded </a:t>
            </a:r>
            <a:r>
              <a:rPr lang="zh-CN" altLang="en-US" dirty="0"/>
              <a:t>）</a:t>
            </a:r>
            <a:endParaRPr lang="en-US" altLang="zh-CN" dirty="0"/>
          </a:p>
          <a:p>
            <a:r>
              <a:rPr lang="en-US" altLang="zh-CN" dirty="0"/>
              <a:t>3.</a:t>
            </a:r>
            <a:r>
              <a:rPr lang="zh-CN" altLang="en-US" dirty="0"/>
              <a:t>在选择表征解释质量的</a:t>
            </a:r>
            <a:r>
              <a:rPr lang="en-US" altLang="zh-CN" dirty="0"/>
              <a:t>proxy</a:t>
            </a:r>
            <a:r>
              <a:rPr lang="zh-CN" altLang="en-US" dirty="0"/>
              <a:t>时要考虑的重要因素是什么？ （</a:t>
            </a:r>
            <a:r>
              <a:rPr lang="en-US" altLang="zh-CN" dirty="0"/>
              <a:t> human to functionally-grounded </a:t>
            </a:r>
            <a:r>
              <a:rPr lang="zh-CN" altLang="en-US" dirty="0"/>
              <a:t>）</a:t>
            </a:r>
          </a:p>
        </p:txBody>
      </p:sp>
    </p:spTree>
    <p:extLst>
      <p:ext uri="{BB962C8B-B14F-4D97-AF65-F5344CB8AC3E}">
        <p14:creationId xmlns:p14="http://schemas.microsoft.com/office/powerpoint/2010/main" val="24366225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B4F7A7-45EB-4FF5-9E7A-25CE96936720}"/>
              </a:ext>
            </a:extLst>
          </p:cNvPr>
          <p:cNvSpPr>
            <a:spLocks noGrp="1"/>
          </p:cNvSpPr>
          <p:nvPr>
            <p:ph type="title"/>
          </p:nvPr>
        </p:nvSpPr>
        <p:spPr>
          <a:xfrm>
            <a:off x="838200" y="2766218"/>
            <a:ext cx="10515600" cy="1325563"/>
          </a:xfrm>
        </p:spPr>
        <p:txBody>
          <a:bodyPr/>
          <a:lstStyle/>
          <a:p>
            <a:r>
              <a:rPr lang="en-US" altLang="zh-CN" b="1" dirty="0"/>
              <a:t>Thank you !</a:t>
            </a:r>
            <a:endParaRPr lang="zh-CN" altLang="en-US" b="1" dirty="0"/>
          </a:p>
        </p:txBody>
      </p:sp>
    </p:spTree>
    <p:extLst>
      <p:ext uri="{BB962C8B-B14F-4D97-AF65-F5344CB8AC3E}">
        <p14:creationId xmlns:p14="http://schemas.microsoft.com/office/powerpoint/2010/main" val="11036974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92941C-447E-431E-8E6D-A3AFE92AC744}"/>
              </a:ext>
            </a:extLst>
          </p:cNvPr>
          <p:cNvSpPr>
            <a:spLocks noGrp="1"/>
          </p:cNvSpPr>
          <p:nvPr>
            <p:ph type="title"/>
          </p:nvPr>
        </p:nvSpPr>
        <p:spPr/>
        <p:txBody>
          <a:bodyPr>
            <a:normAutofit/>
          </a:bodyPr>
          <a:lstStyle/>
          <a:p>
            <a:r>
              <a:rPr lang="en-US" altLang="zh-CN" dirty="0"/>
              <a:t>Data-driven approach to discover factors of interpretability</a:t>
            </a:r>
            <a:endParaRPr lang="zh-CN" altLang="en-US" dirty="0"/>
          </a:p>
        </p:txBody>
      </p:sp>
      <p:sp>
        <p:nvSpPr>
          <p:cNvPr id="3" name="内容占位符 2">
            <a:extLst>
              <a:ext uri="{FF2B5EF4-FFF2-40B4-BE49-F238E27FC236}">
                <a16:creationId xmlns:a16="http://schemas.microsoft.com/office/drawing/2014/main" id="{0040033C-57C4-4BDD-A566-C50B90638850}"/>
              </a:ext>
            </a:extLst>
          </p:cNvPr>
          <p:cNvSpPr>
            <a:spLocks noGrp="1"/>
          </p:cNvSpPr>
          <p:nvPr>
            <p:ph idx="1"/>
          </p:nvPr>
        </p:nvSpPr>
        <p:spPr/>
        <p:txBody>
          <a:bodyPr/>
          <a:lstStyle/>
          <a:p>
            <a:r>
              <a:rPr lang="zh-CN" altLang="en-US" sz="2400" dirty="0"/>
              <a:t>想象一个矩阵，其中行是特定的实际任务，列是特定的方法，条目是方法在最终任务上的性能。</a:t>
            </a:r>
            <a:endParaRPr lang="en-US" altLang="zh-CN" sz="2400" dirty="0"/>
          </a:p>
          <a:p>
            <a:r>
              <a:rPr lang="zh-CN" altLang="en-US" sz="2400" dirty="0"/>
              <a:t>机器学习中的方法可用于识别潜在维度，这些潜在维度揭示对于可解释性很重要的因素。</a:t>
            </a:r>
            <a:endParaRPr lang="en-US" altLang="zh-CN" sz="2400" dirty="0"/>
          </a:p>
          <a:p>
            <a:r>
              <a:rPr lang="zh-CN" altLang="en-US" sz="2400" dirty="0"/>
              <a:t>当然，挑战在于创建此矩阵</a:t>
            </a:r>
            <a:endParaRPr lang="en-US" altLang="zh-CN" sz="2400" dirty="0"/>
          </a:p>
          <a:p>
            <a:endParaRPr lang="en-US" altLang="zh-CN" dirty="0"/>
          </a:p>
          <a:p>
            <a:endParaRPr lang="zh-CN" altLang="en-US" dirty="0"/>
          </a:p>
        </p:txBody>
      </p:sp>
      <p:pic>
        <p:nvPicPr>
          <p:cNvPr id="5" name="图片 4">
            <a:extLst>
              <a:ext uri="{FF2B5EF4-FFF2-40B4-BE49-F238E27FC236}">
                <a16:creationId xmlns:a16="http://schemas.microsoft.com/office/drawing/2014/main" id="{2CEACE7B-465E-419A-9238-93ED5CE3B7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6963" y="4468300"/>
            <a:ext cx="9240982" cy="2389700"/>
          </a:xfrm>
          <a:prstGeom prst="rect">
            <a:avLst/>
          </a:prstGeom>
        </p:spPr>
      </p:pic>
    </p:spTree>
    <p:extLst>
      <p:ext uri="{BB962C8B-B14F-4D97-AF65-F5344CB8AC3E}">
        <p14:creationId xmlns:p14="http://schemas.microsoft.com/office/powerpoint/2010/main" val="1474796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B66BEA-A2DD-4780-88EE-0BBB478F5959}"/>
              </a:ext>
            </a:extLst>
          </p:cNvPr>
          <p:cNvSpPr>
            <a:spLocks noGrp="1"/>
          </p:cNvSpPr>
          <p:nvPr>
            <p:ph type="title"/>
          </p:nvPr>
        </p:nvSpPr>
        <p:spPr/>
        <p:txBody>
          <a:bodyPr>
            <a:normAutofit fontScale="90000"/>
          </a:bodyPr>
          <a:lstStyle/>
          <a:p>
            <a:r>
              <a:rPr lang="en-US" altLang="zh-CN" dirty="0"/>
              <a:t>Hypothesis: task-related latent dimensions of interpretability</a:t>
            </a:r>
            <a:br>
              <a:rPr lang="en-US" altLang="zh-CN" dirty="0"/>
            </a:br>
            <a:endParaRPr lang="zh-CN" altLang="en-US" dirty="0"/>
          </a:p>
        </p:txBody>
      </p:sp>
      <p:sp>
        <p:nvSpPr>
          <p:cNvPr id="3" name="内容占位符 2">
            <a:extLst>
              <a:ext uri="{FF2B5EF4-FFF2-40B4-BE49-F238E27FC236}">
                <a16:creationId xmlns:a16="http://schemas.microsoft.com/office/drawing/2014/main" id="{4E579577-44B3-463E-841E-3D405EF369ED}"/>
              </a:ext>
            </a:extLst>
          </p:cNvPr>
          <p:cNvSpPr>
            <a:spLocks noGrp="1"/>
          </p:cNvSpPr>
          <p:nvPr>
            <p:ph idx="1"/>
          </p:nvPr>
        </p:nvSpPr>
        <p:spPr/>
        <p:txBody>
          <a:bodyPr>
            <a:normAutofit/>
          </a:bodyPr>
          <a:lstStyle/>
          <a:p>
            <a:r>
              <a:rPr lang="zh-CN" altLang="en-US" dirty="0"/>
              <a:t>论文列出了一组假设，这些假设可能会使任务的解释需求相似：</a:t>
            </a:r>
            <a:endParaRPr lang="en-US" altLang="zh-CN" dirty="0"/>
          </a:p>
          <a:p>
            <a:r>
              <a:rPr lang="en-US" altLang="zh-CN" dirty="0"/>
              <a:t>Global vs. Local</a:t>
            </a:r>
          </a:p>
          <a:p>
            <a:r>
              <a:rPr lang="en-US" altLang="zh-CN" dirty="0"/>
              <a:t>Area, Severity of Incompleteness</a:t>
            </a:r>
          </a:p>
          <a:p>
            <a:r>
              <a:rPr lang="en-US" altLang="zh-CN" dirty="0"/>
              <a:t>Time Constraints</a:t>
            </a:r>
          </a:p>
          <a:p>
            <a:r>
              <a:rPr lang="en-US" altLang="zh-CN" dirty="0"/>
              <a:t>Nature of User Expertise</a:t>
            </a:r>
            <a:endParaRPr lang="zh-CN" altLang="en-US" dirty="0"/>
          </a:p>
        </p:txBody>
      </p:sp>
    </p:spTree>
    <p:extLst>
      <p:ext uri="{BB962C8B-B14F-4D97-AF65-F5344CB8AC3E}">
        <p14:creationId xmlns:p14="http://schemas.microsoft.com/office/powerpoint/2010/main" val="569411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72A3E5-10DE-41A9-B65F-0E90F6E28A2F}"/>
              </a:ext>
            </a:extLst>
          </p:cNvPr>
          <p:cNvSpPr>
            <a:spLocks noGrp="1"/>
          </p:cNvSpPr>
          <p:nvPr>
            <p:ph type="title"/>
          </p:nvPr>
        </p:nvSpPr>
        <p:spPr/>
        <p:txBody>
          <a:bodyPr>
            <a:normAutofit fontScale="90000"/>
          </a:bodyPr>
          <a:lstStyle/>
          <a:p>
            <a:r>
              <a:rPr lang="en-US" altLang="zh-CN" dirty="0"/>
              <a:t>Hypothesis: method-related latent dimensions of interpretability</a:t>
            </a:r>
            <a:br>
              <a:rPr lang="en-US" altLang="zh-CN" dirty="0"/>
            </a:br>
            <a:endParaRPr lang="zh-CN" altLang="en-US" dirty="0"/>
          </a:p>
        </p:txBody>
      </p:sp>
      <p:sp>
        <p:nvSpPr>
          <p:cNvPr id="3" name="内容占位符 2">
            <a:extLst>
              <a:ext uri="{FF2B5EF4-FFF2-40B4-BE49-F238E27FC236}">
                <a16:creationId xmlns:a16="http://schemas.microsoft.com/office/drawing/2014/main" id="{68E14937-97D0-4F96-867D-EEA536674064}"/>
              </a:ext>
            </a:extLst>
          </p:cNvPr>
          <p:cNvSpPr>
            <a:spLocks noGrp="1"/>
          </p:cNvSpPr>
          <p:nvPr>
            <p:ph idx="1"/>
          </p:nvPr>
        </p:nvSpPr>
        <p:spPr>
          <a:xfrm>
            <a:off x="838200" y="1825624"/>
            <a:ext cx="10515600" cy="4803775"/>
          </a:xfrm>
        </p:spPr>
        <p:txBody>
          <a:bodyPr>
            <a:normAutofit/>
          </a:bodyPr>
          <a:lstStyle/>
          <a:p>
            <a:r>
              <a:rPr lang="zh-CN" altLang="en-US" dirty="0"/>
              <a:t>不同的方法也可能具有共同的</a:t>
            </a:r>
            <a:r>
              <a:rPr lang="en-US" altLang="zh-CN" dirty="0"/>
              <a:t>quality</a:t>
            </a:r>
            <a:r>
              <a:rPr lang="zh-CN" altLang="en-US" dirty="0"/>
              <a:t>，这些</a:t>
            </a:r>
            <a:r>
              <a:rPr lang="en-US" altLang="zh-CN" dirty="0"/>
              <a:t>quality</a:t>
            </a:r>
            <a:r>
              <a:rPr lang="zh-CN" altLang="en-US" dirty="0"/>
              <a:t>与它们作为解释的效用相关。</a:t>
            </a:r>
            <a:endParaRPr lang="en-US" altLang="zh-CN" dirty="0"/>
          </a:p>
          <a:p>
            <a:r>
              <a:rPr lang="zh-CN" altLang="en-US" dirty="0"/>
              <a:t>将认知块（</a:t>
            </a:r>
            <a:r>
              <a:rPr lang="en-US" altLang="zh-CN" dirty="0"/>
              <a:t>cognitive chuck</a:t>
            </a:r>
            <a:r>
              <a:rPr lang="zh-CN" altLang="en-US" dirty="0"/>
              <a:t>）定义为解释的基本单位。</a:t>
            </a:r>
            <a:endParaRPr lang="en-US" altLang="zh-CN" dirty="0"/>
          </a:p>
          <a:p>
            <a:r>
              <a:rPr lang="zh-CN" altLang="en-US" dirty="0"/>
              <a:t>论文列出了一组可能与不同解释需求相对应的因素：</a:t>
            </a:r>
            <a:endParaRPr lang="en-US" altLang="zh-CN" dirty="0"/>
          </a:p>
          <a:p>
            <a:r>
              <a:rPr lang="en-US" altLang="zh-CN" dirty="0"/>
              <a:t>Form of cognitive chunks</a:t>
            </a:r>
          </a:p>
          <a:p>
            <a:r>
              <a:rPr lang="en-US" altLang="zh-CN" dirty="0"/>
              <a:t>Number of cognitive chunks</a:t>
            </a:r>
          </a:p>
          <a:p>
            <a:r>
              <a:rPr lang="en-US" altLang="zh-CN" dirty="0"/>
              <a:t>Level of compositionality</a:t>
            </a:r>
          </a:p>
          <a:p>
            <a:r>
              <a:rPr lang="en-US" altLang="zh-CN" dirty="0"/>
              <a:t>Monotonicity and other interactions between cognitive chunks</a:t>
            </a:r>
          </a:p>
          <a:p>
            <a:r>
              <a:rPr lang="en-US" altLang="zh-CN" dirty="0"/>
              <a:t>Uncertainty and stochasticity</a:t>
            </a:r>
            <a:endParaRPr lang="zh-CN" altLang="en-US" dirty="0"/>
          </a:p>
        </p:txBody>
      </p:sp>
    </p:spTree>
    <p:extLst>
      <p:ext uri="{BB962C8B-B14F-4D97-AF65-F5344CB8AC3E}">
        <p14:creationId xmlns:p14="http://schemas.microsoft.com/office/powerpoint/2010/main" val="2534852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D57276-A5F7-488C-AAC1-22A77F07D525}"/>
              </a:ext>
            </a:extLst>
          </p:cNvPr>
          <p:cNvSpPr>
            <a:spLocks noGrp="1"/>
          </p:cNvSpPr>
          <p:nvPr>
            <p:ph type="title"/>
          </p:nvPr>
        </p:nvSpPr>
        <p:spPr>
          <a:xfrm>
            <a:off x="838200" y="2581852"/>
            <a:ext cx="10515600" cy="1325563"/>
          </a:xfrm>
        </p:spPr>
        <p:txBody>
          <a:bodyPr/>
          <a:lstStyle/>
          <a:p>
            <a:r>
              <a:rPr lang="en-US" altLang="zh-CN" b="1" dirty="0"/>
              <a:t>Theory</a:t>
            </a:r>
            <a:endParaRPr lang="zh-CN" altLang="en-US" b="1" dirty="0"/>
          </a:p>
        </p:txBody>
      </p:sp>
    </p:spTree>
    <p:extLst>
      <p:ext uri="{BB962C8B-B14F-4D97-AF65-F5344CB8AC3E}">
        <p14:creationId xmlns:p14="http://schemas.microsoft.com/office/powerpoint/2010/main" val="13266234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25FB20-2A8A-4AB9-930F-42A98882242E}"/>
              </a:ext>
            </a:extLst>
          </p:cNvPr>
          <p:cNvSpPr>
            <a:spLocks noGrp="1"/>
          </p:cNvSpPr>
          <p:nvPr>
            <p:ph type="title"/>
          </p:nvPr>
        </p:nvSpPr>
        <p:spPr/>
        <p:txBody>
          <a:bodyPr/>
          <a:lstStyle/>
          <a:p>
            <a:r>
              <a:rPr lang="en-US" altLang="zh-CN" b="1" dirty="0"/>
              <a:t>The Information Bottleneck Method</a:t>
            </a:r>
            <a:endParaRPr lang="zh-CN" altLang="en-US" b="1" dirty="0"/>
          </a:p>
        </p:txBody>
      </p:sp>
      <p:sp>
        <p:nvSpPr>
          <p:cNvPr id="3" name="内容占位符 2">
            <a:extLst>
              <a:ext uri="{FF2B5EF4-FFF2-40B4-BE49-F238E27FC236}">
                <a16:creationId xmlns:a16="http://schemas.microsoft.com/office/drawing/2014/main" id="{A873DEA2-CE70-45A0-A325-8B6046649002}"/>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18824665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3585E3-64DF-48DD-A2EB-86572B7CD5A8}"/>
              </a:ext>
            </a:extLst>
          </p:cNvPr>
          <p:cNvSpPr>
            <a:spLocks noGrp="1"/>
          </p:cNvSpPr>
          <p:nvPr>
            <p:ph type="title"/>
          </p:nvPr>
        </p:nvSpPr>
        <p:spPr/>
        <p:txBody>
          <a:bodyPr/>
          <a:lstStyle/>
          <a:p>
            <a:r>
              <a:rPr lang="en-US" altLang="zh-CN" dirty="0"/>
              <a:t>Relevance Quantization</a:t>
            </a:r>
            <a:endParaRPr lang="zh-CN" altLang="en-US" dirty="0"/>
          </a:p>
        </p:txBody>
      </p:sp>
      <p:sp>
        <p:nvSpPr>
          <p:cNvPr id="3" name="内容占位符 2">
            <a:extLst>
              <a:ext uri="{FF2B5EF4-FFF2-40B4-BE49-F238E27FC236}">
                <a16:creationId xmlns:a16="http://schemas.microsoft.com/office/drawing/2014/main" id="{44B90B1F-B8D0-45A9-8A12-01FC380BF435}"/>
              </a:ext>
            </a:extLst>
          </p:cNvPr>
          <p:cNvSpPr>
            <a:spLocks noGrp="1"/>
          </p:cNvSpPr>
          <p:nvPr>
            <p:ph idx="1"/>
          </p:nvPr>
        </p:nvSpPr>
        <p:spPr/>
        <p:txBody>
          <a:bodyPr/>
          <a:lstStyle/>
          <a:p>
            <a:r>
              <a:rPr lang="zh-CN" altLang="en-US" dirty="0"/>
              <a:t>首先，我们对信号之间的相关性进行量化</a:t>
            </a:r>
          </a:p>
        </p:txBody>
      </p:sp>
    </p:spTree>
    <p:extLst>
      <p:ext uri="{BB962C8B-B14F-4D97-AF65-F5344CB8AC3E}">
        <p14:creationId xmlns:p14="http://schemas.microsoft.com/office/powerpoint/2010/main" val="232017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9FF6E2-7551-48D6-B9E6-E8976FA8DAE3}"/>
              </a:ext>
            </a:extLst>
          </p:cNvPr>
          <p:cNvSpPr>
            <a:spLocks noGrp="1"/>
          </p:cNvSpPr>
          <p:nvPr>
            <p:ph type="title"/>
          </p:nvPr>
        </p:nvSpPr>
        <p:spPr/>
        <p:txBody>
          <a:bodyPr/>
          <a:lstStyle/>
          <a:p>
            <a:r>
              <a:rPr lang="en-US" altLang="zh-CN" dirty="0"/>
              <a:t>Rate Distortion Theory</a:t>
            </a:r>
            <a:endParaRPr lang="zh-CN" altLang="en-US" dirty="0"/>
          </a:p>
        </p:txBody>
      </p:sp>
      <p:pic>
        <p:nvPicPr>
          <p:cNvPr id="7" name="内容占位符 6">
            <a:extLst>
              <a:ext uri="{FF2B5EF4-FFF2-40B4-BE49-F238E27FC236}">
                <a16:creationId xmlns:a16="http://schemas.microsoft.com/office/drawing/2014/main" id="{B6A37644-AFCD-48AB-9DAB-061BD0BAB7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584713"/>
            <a:ext cx="8297212" cy="4649832"/>
          </a:xfrm>
        </p:spPr>
      </p:pic>
    </p:spTree>
    <p:extLst>
      <p:ext uri="{BB962C8B-B14F-4D97-AF65-F5344CB8AC3E}">
        <p14:creationId xmlns:p14="http://schemas.microsoft.com/office/powerpoint/2010/main" val="3223420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04CADE-CAF7-4A49-9708-95A9D3E9E08A}"/>
              </a:ext>
            </a:extLst>
          </p:cNvPr>
          <p:cNvSpPr>
            <a:spLocks noGrp="1"/>
          </p:cNvSpPr>
          <p:nvPr>
            <p:ph type="title"/>
          </p:nvPr>
        </p:nvSpPr>
        <p:spPr/>
        <p:txBody>
          <a:bodyPr/>
          <a:lstStyle/>
          <a:p>
            <a:r>
              <a:rPr lang="en-US" altLang="zh-CN" dirty="0"/>
              <a:t>Rate Distortion Theory</a:t>
            </a:r>
            <a:endParaRPr lang="zh-CN" altLang="en-US" dirty="0"/>
          </a:p>
        </p:txBody>
      </p:sp>
      <p:pic>
        <p:nvPicPr>
          <p:cNvPr id="5" name="图片 4">
            <a:extLst>
              <a:ext uri="{FF2B5EF4-FFF2-40B4-BE49-F238E27FC236}">
                <a16:creationId xmlns:a16="http://schemas.microsoft.com/office/drawing/2014/main" id="{9EDE1454-5B60-4912-894F-3D3CAC3ABC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07256"/>
            <a:ext cx="8161102" cy="4644163"/>
          </a:xfrm>
          <a:prstGeom prst="rect">
            <a:avLst/>
          </a:prstGeom>
        </p:spPr>
      </p:pic>
    </p:spTree>
    <p:extLst>
      <p:ext uri="{BB962C8B-B14F-4D97-AF65-F5344CB8AC3E}">
        <p14:creationId xmlns:p14="http://schemas.microsoft.com/office/powerpoint/2010/main" val="27688038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B5940335-9290-461B-95C7-156876977B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66254"/>
            <a:ext cx="8287704" cy="4094019"/>
          </a:xfrm>
        </p:spPr>
      </p:pic>
      <p:sp>
        <p:nvSpPr>
          <p:cNvPr id="7" name="标题 6">
            <a:extLst>
              <a:ext uri="{FF2B5EF4-FFF2-40B4-BE49-F238E27FC236}">
                <a16:creationId xmlns:a16="http://schemas.microsoft.com/office/drawing/2014/main" id="{3EDEFB3B-77B7-4D41-8CB0-BBC639BA8F3F}"/>
              </a:ext>
            </a:extLst>
          </p:cNvPr>
          <p:cNvSpPr>
            <a:spLocks noGrp="1"/>
          </p:cNvSpPr>
          <p:nvPr>
            <p:ph type="title"/>
          </p:nvPr>
        </p:nvSpPr>
        <p:spPr/>
        <p:txBody>
          <a:bodyPr/>
          <a:lstStyle/>
          <a:p>
            <a:endParaRPr lang="zh-CN" altLang="en-US"/>
          </a:p>
        </p:txBody>
      </p:sp>
      <p:pic>
        <p:nvPicPr>
          <p:cNvPr id="9" name="图片 8">
            <a:extLst>
              <a:ext uri="{FF2B5EF4-FFF2-40B4-BE49-F238E27FC236}">
                <a16:creationId xmlns:a16="http://schemas.microsoft.com/office/drawing/2014/main" id="{855DEC2F-46F2-49A5-A098-26E6D2FFFD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9183" y="3509451"/>
            <a:ext cx="6259026" cy="3348549"/>
          </a:xfrm>
          <a:prstGeom prst="rect">
            <a:avLst/>
          </a:prstGeom>
        </p:spPr>
      </p:pic>
    </p:spTree>
    <p:extLst>
      <p:ext uri="{BB962C8B-B14F-4D97-AF65-F5344CB8AC3E}">
        <p14:creationId xmlns:p14="http://schemas.microsoft.com/office/powerpoint/2010/main" val="2605014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D1C78D-C047-45EF-83E4-8D8D74556EEC}"/>
              </a:ext>
            </a:extLst>
          </p:cNvPr>
          <p:cNvSpPr>
            <a:spLocks noGrp="1"/>
          </p:cNvSpPr>
          <p:nvPr>
            <p:ph type="title"/>
          </p:nvPr>
        </p:nvSpPr>
        <p:spPr/>
        <p:txBody>
          <a:bodyPr/>
          <a:lstStyle/>
          <a:p>
            <a:r>
              <a:rPr lang="en-US" altLang="zh-CN" dirty="0"/>
              <a:t>Outline</a:t>
            </a:r>
            <a:endParaRPr lang="zh-CN" altLang="en-US" dirty="0"/>
          </a:p>
        </p:txBody>
      </p:sp>
      <p:pic>
        <p:nvPicPr>
          <p:cNvPr id="9" name="内容占位符 8">
            <a:extLst>
              <a:ext uri="{FF2B5EF4-FFF2-40B4-BE49-F238E27FC236}">
                <a16:creationId xmlns:a16="http://schemas.microsoft.com/office/drawing/2014/main" id="{29EF4995-CC20-4031-BA3D-AEB2108BF7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8826" y="1575448"/>
            <a:ext cx="5287174" cy="5137224"/>
          </a:xfrm>
        </p:spPr>
      </p:pic>
    </p:spTree>
    <p:extLst>
      <p:ext uri="{BB962C8B-B14F-4D97-AF65-F5344CB8AC3E}">
        <p14:creationId xmlns:p14="http://schemas.microsoft.com/office/powerpoint/2010/main" val="3111725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1C5800C7-7DB4-4F2A-A5F5-259844041E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736" y="175297"/>
            <a:ext cx="4468408" cy="2089921"/>
          </a:xfrm>
        </p:spPr>
      </p:pic>
      <p:sp>
        <p:nvSpPr>
          <p:cNvPr id="7" name="标题 6">
            <a:extLst>
              <a:ext uri="{FF2B5EF4-FFF2-40B4-BE49-F238E27FC236}">
                <a16:creationId xmlns:a16="http://schemas.microsoft.com/office/drawing/2014/main" id="{0E0BE22A-100A-42D7-96BA-AD83FB2A3685}"/>
              </a:ext>
            </a:extLst>
          </p:cNvPr>
          <p:cNvSpPr>
            <a:spLocks noGrp="1"/>
          </p:cNvSpPr>
          <p:nvPr>
            <p:ph type="title"/>
          </p:nvPr>
        </p:nvSpPr>
        <p:spPr/>
        <p:txBody>
          <a:bodyPr/>
          <a:lstStyle/>
          <a:p>
            <a:endParaRPr lang="zh-CN" altLang="en-US"/>
          </a:p>
        </p:txBody>
      </p:sp>
      <p:pic>
        <p:nvPicPr>
          <p:cNvPr id="9" name="图片 8">
            <a:extLst>
              <a:ext uri="{FF2B5EF4-FFF2-40B4-BE49-F238E27FC236}">
                <a16:creationId xmlns:a16="http://schemas.microsoft.com/office/drawing/2014/main" id="{BEBD9704-B006-4E6D-90C8-3FB426E3F0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7538" y="1524858"/>
            <a:ext cx="7245280" cy="2246173"/>
          </a:xfrm>
          <a:prstGeom prst="rect">
            <a:avLst/>
          </a:prstGeom>
        </p:spPr>
      </p:pic>
      <p:pic>
        <p:nvPicPr>
          <p:cNvPr id="11" name="图片 10">
            <a:extLst>
              <a:ext uri="{FF2B5EF4-FFF2-40B4-BE49-F238E27FC236}">
                <a16:creationId xmlns:a16="http://schemas.microsoft.com/office/drawing/2014/main" id="{C5463155-86FE-46A9-BEE0-A76B41E270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1773" y="3985465"/>
            <a:ext cx="7169734" cy="2394552"/>
          </a:xfrm>
          <a:prstGeom prst="rect">
            <a:avLst/>
          </a:prstGeom>
        </p:spPr>
      </p:pic>
    </p:spTree>
    <p:extLst>
      <p:ext uri="{BB962C8B-B14F-4D97-AF65-F5344CB8AC3E}">
        <p14:creationId xmlns:p14="http://schemas.microsoft.com/office/powerpoint/2010/main" val="2700461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C2104A-9A47-454C-9E8C-889EE1804F8E}"/>
              </a:ext>
            </a:extLst>
          </p:cNvPr>
          <p:cNvSpPr>
            <a:spLocks noGrp="1"/>
          </p:cNvSpPr>
          <p:nvPr>
            <p:ph type="title"/>
          </p:nvPr>
        </p:nvSpPr>
        <p:spPr/>
        <p:txBody>
          <a:bodyPr/>
          <a:lstStyle/>
          <a:p>
            <a:r>
              <a:rPr lang="en-US" altLang="zh-CN" dirty="0"/>
              <a:t>Relevance through another variable: The Information Bottleneck</a:t>
            </a:r>
            <a:endParaRPr lang="zh-CN" altLang="en-US" dirty="0"/>
          </a:p>
        </p:txBody>
      </p:sp>
      <p:pic>
        <p:nvPicPr>
          <p:cNvPr id="5" name="内容占位符 4">
            <a:extLst>
              <a:ext uri="{FF2B5EF4-FFF2-40B4-BE49-F238E27FC236}">
                <a16:creationId xmlns:a16="http://schemas.microsoft.com/office/drawing/2014/main" id="{31A5758A-5CDE-45E8-8953-75AB9A1274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064761"/>
            <a:ext cx="9355282" cy="4355805"/>
          </a:xfrm>
        </p:spPr>
      </p:pic>
    </p:spTree>
    <p:extLst>
      <p:ext uri="{BB962C8B-B14F-4D97-AF65-F5344CB8AC3E}">
        <p14:creationId xmlns:p14="http://schemas.microsoft.com/office/powerpoint/2010/main" val="1506525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AA6A3D-F3CF-419F-9905-4A93ED72E239}"/>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834CC922-A403-4093-86D7-11B26BCE65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3376" y="581890"/>
            <a:ext cx="4996764" cy="1932710"/>
          </a:xfrm>
        </p:spPr>
      </p:pic>
      <p:pic>
        <p:nvPicPr>
          <p:cNvPr id="7" name="图片 6">
            <a:extLst>
              <a:ext uri="{FF2B5EF4-FFF2-40B4-BE49-F238E27FC236}">
                <a16:creationId xmlns:a16="http://schemas.microsoft.com/office/drawing/2014/main" id="{BE5BCD91-96D5-490F-A888-C5550C02D1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845" y="2922505"/>
            <a:ext cx="6332354" cy="3570370"/>
          </a:xfrm>
          <a:prstGeom prst="rect">
            <a:avLst/>
          </a:prstGeom>
        </p:spPr>
      </p:pic>
    </p:spTree>
    <p:extLst>
      <p:ext uri="{BB962C8B-B14F-4D97-AF65-F5344CB8AC3E}">
        <p14:creationId xmlns:p14="http://schemas.microsoft.com/office/powerpoint/2010/main" val="3162283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08738-CF05-44FA-B26B-CA7964D10DEC}"/>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3A48D4F3-7D92-401A-BADC-3DA8B5A038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564" y="263992"/>
            <a:ext cx="5143500" cy="2440420"/>
          </a:xfrm>
        </p:spPr>
      </p:pic>
      <p:pic>
        <p:nvPicPr>
          <p:cNvPr id="7" name="图片 6">
            <a:extLst>
              <a:ext uri="{FF2B5EF4-FFF2-40B4-BE49-F238E27FC236}">
                <a16:creationId xmlns:a16="http://schemas.microsoft.com/office/drawing/2014/main" id="{EF239D38-33C0-40C9-958E-0E55792BB7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4785" y="1501897"/>
            <a:ext cx="7357215" cy="5303384"/>
          </a:xfrm>
          <a:prstGeom prst="rect">
            <a:avLst/>
          </a:prstGeom>
        </p:spPr>
      </p:pic>
    </p:spTree>
    <p:extLst>
      <p:ext uri="{BB962C8B-B14F-4D97-AF65-F5344CB8AC3E}">
        <p14:creationId xmlns:p14="http://schemas.microsoft.com/office/powerpoint/2010/main" val="39225891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63296-FF9B-4BC3-B12F-BBB8C3E7E4F1}"/>
              </a:ext>
            </a:extLst>
          </p:cNvPr>
          <p:cNvSpPr>
            <a:spLocks noGrp="1"/>
          </p:cNvSpPr>
          <p:nvPr>
            <p:ph type="title"/>
          </p:nvPr>
        </p:nvSpPr>
        <p:spPr/>
        <p:txBody>
          <a:bodyPr/>
          <a:lstStyle/>
          <a:p>
            <a:r>
              <a:rPr lang="en-US" altLang="zh-CN" b="1" dirty="0"/>
              <a:t>Opening the black box of deep neural networks via information</a:t>
            </a:r>
            <a:endParaRPr lang="zh-CN" altLang="en-US" b="1" dirty="0"/>
          </a:p>
        </p:txBody>
      </p:sp>
      <p:sp>
        <p:nvSpPr>
          <p:cNvPr id="3" name="内容占位符 2">
            <a:extLst>
              <a:ext uri="{FF2B5EF4-FFF2-40B4-BE49-F238E27FC236}">
                <a16:creationId xmlns:a16="http://schemas.microsoft.com/office/drawing/2014/main" id="{DCFB564B-BB36-4F21-AFC3-6049F24AEBC5}"/>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12874840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0349C114-7333-4426-BF5A-0B2474536D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8419" y="504981"/>
            <a:ext cx="8539100" cy="5848037"/>
          </a:xfrm>
        </p:spPr>
      </p:pic>
    </p:spTree>
    <p:extLst>
      <p:ext uri="{BB962C8B-B14F-4D97-AF65-F5344CB8AC3E}">
        <p14:creationId xmlns:p14="http://schemas.microsoft.com/office/powerpoint/2010/main" val="3254526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54A764-1ED8-446B-AF65-28EAD9C33B04}"/>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56E1A157-A15F-4C6A-AA74-66F07EDF61B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8741828" cy="3411248"/>
          </a:xfrm>
        </p:spPr>
      </p:pic>
    </p:spTree>
    <p:extLst>
      <p:ext uri="{BB962C8B-B14F-4D97-AF65-F5344CB8AC3E}">
        <p14:creationId xmlns:p14="http://schemas.microsoft.com/office/powerpoint/2010/main" val="34682134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F7CDC9-2CBF-40EA-B739-D205670C367C}"/>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B8296F2F-2964-4DFF-B5C2-57770F1C5E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2113" y="238992"/>
            <a:ext cx="7699268" cy="6525775"/>
          </a:xfrm>
        </p:spPr>
      </p:pic>
    </p:spTree>
    <p:extLst>
      <p:ext uri="{BB962C8B-B14F-4D97-AF65-F5344CB8AC3E}">
        <p14:creationId xmlns:p14="http://schemas.microsoft.com/office/powerpoint/2010/main" val="20941585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1210C8-8083-4FE8-ADAB-3F8ED166C3D7}"/>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C64BBAC7-465E-4F4D-BCF1-148F32807A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30136"/>
            <a:ext cx="9351749" cy="2068589"/>
          </a:xfrm>
        </p:spPr>
      </p:pic>
    </p:spTree>
    <p:extLst>
      <p:ext uri="{BB962C8B-B14F-4D97-AF65-F5344CB8AC3E}">
        <p14:creationId xmlns:p14="http://schemas.microsoft.com/office/powerpoint/2010/main" val="33005230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F5D6C-790C-43E4-A555-964C62FCFFA4}"/>
              </a:ext>
            </a:extLst>
          </p:cNvPr>
          <p:cNvSpPr>
            <a:spLocks noGrp="1"/>
          </p:cNvSpPr>
          <p:nvPr>
            <p:ph type="title"/>
          </p:nvPr>
        </p:nvSpPr>
        <p:spPr/>
        <p:txBody>
          <a:bodyPr/>
          <a:lstStyle/>
          <a:p>
            <a:r>
              <a:rPr lang="en-US" altLang="zh-CN" b="1" dirty="0"/>
              <a:t>ON THE INFORMATION BOTTLENECK THEORY OF DEEP LEARNING</a:t>
            </a:r>
            <a:endParaRPr lang="zh-CN" altLang="en-US" b="1" dirty="0"/>
          </a:p>
        </p:txBody>
      </p:sp>
      <p:sp>
        <p:nvSpPr>
          <p:cNvPr id="3" name="内容占位符 2">
            <a:extLst>
              <a:ext uri="{FF2B5EF4-FFF2-40B4-BE49-F238E27FC236}">
                <a16:creationId xmlns:a16="http://schemas.microsoft.com/office/drawing/2014/main" id="{92DC4EDB-B124-4288-8854-ECC1FE148C7C}"/>
              </a:ext>
            </a:extLst>
          </p:cNvPr>
          <p:cNvSpPr>
            <a:spLocks noGrp="1"/>
          </p:cNvSpPr>
          <p:nvPr>
            <p:ph idx="1"/>
          </p:nvPr>
        </p:nvSpPr>
        <p:spPr/>
        <p:txBody>
          <a:bodyPr/>
          <a:lstStyle/>
          <a:p>
            <a:r>
              <a:rPr lang="zh-CN" altLang="en-US" dirty="0"/>
              <a:t>这篇论文进行了一系列实验，证明了在一般情形下，以上结论并非成立。</a:t>
            </a:r>
          </a:p>
        </p:txBody>
      </p:sp>
    </p:spTree>
    <p:extLst>
      <p:ext uri="{BB962C8B-B14F-4D97-AF65-F5344CB8AC3E}">
        <p14:creationId xmlns:p14="http://schemas.microsoft.com/office/powerpoint/2010/main" val="513935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DB6DEC-F73A-416F-BAFB-241F6B485818}"/>
              </a:ext>
            </a:extLst>
          </p:cNvPr>
          <p:cNvSpPr>
            <a:spLocks noGrp="1"/>
          </p:cNvSpPr>
          <p:nvPr>
            <p:ph type="title"/>
          </p:nvPr>
        </p:nvSpPr>
        <p:spPr>
          <a:xfrm>
            <a:off x="939800" y="2766218"/>
            <a:ext cx="10515600" cy="1325563"/>
          </a:xfrm>
        </p:spPr>
        <p:txBody>
          <a:bodyPr/>
          <a:lstStyle/>
          <a:p>
            <a:r>
              <a:rPr lang="en-US" altLang="zh-CN" b="1" dirty="0"/>
              <a:t> Overview of Interpretable Machine Learning</a:t>
            </a:r>
            <a:endParaRPr lang="zh-CN" altLang="en-US" b="1" dirty="0"/>
          </a:p>
        </p:txBody>
      </p:sp>
    </p:spTree>
    <p:extLst>
      <p:ext uri="{BB962C8B-B14F-4D97-AF65-F5344CB8AC3E}">
        <p14:creationId xmlns:p14="http://schemas.microsoft.com/office/powerpoint/2010/main" val="27764322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19D5C3-4E3C-4105-A8BD-6199D7DC76E7}"/>
              </a:ext>
            </a:extLst>
          </p:cNvPr>
          <p:cNvSpPr>
            <a:spLocks noGrp="1"/>
          </p:cNvSpPr>
          <p:nvPr>
            <p:ph type="title"/>
          </p:nvPr>
        </p:nvSpPr>
        <p:spPr/>
        <p:txBody>
          <a:bodyPr/>
          <a:lstStyle/>
          <a:p>
            <a:r>
              <a:rPr lang="en-US" altLang="zh-CN" dirty="0"/>
              <a:t>Compression and neural nonlinearities</a:t>
            </a:r>
            <a:endParaRPr lang="zh-CN" altLang="en-US" dirty="0"/>
          </a:p>
        </p:txBody>
      </p:sp>
      <p:sp>
        <p:nvSpPr>
          <p:cNvPr id="3" name="内容占位符 2">
            <a:extLst>
              <a:ext uri="{FF2B5EF4-FFF2-40B4-BE49-F238E27FC236}">
                <a16:creationId xmlns:a16="http://schemas.microsoft.com/office/drawing/2014/main" id="{7C04C5CF-CBEA-4D73-9FE7-350FFF003AC9}"/>
              </a:ext>
            </a:extLst>
          </p:cNvPr>
          <p:cNvSpPr>
            <a:spLocks noGrp="1"/>
          </p:cNvSpPr>
          <p:nvPr>
            <p:ph idx="1"/>
          </p:nvPr>
        </p:nvSpPr>
        <p:spPr/>
        <p:txBody>
          <a:bodyPr/>
          <a:lstStyle/>
          <a:p>
            <a:r>
              <a:rPr lang="zh-CN" altLang="en-US" dirty="0"/>
              <a:t>更改激活函数可以显着更改信息平面中网络的轨迹。如图：</a:t>
            </a:r>
          </a:p>
        </p:txBody>
      </p:sp>
      <p:pic>
        <p:nvPicPr>
          <p:cNvPr id="5" name="图片 4">
            <a:extLst>
              <a:ext uri="{FF2B5EF4-FFF2-40B4-BE49-F238E27FC236}">
                <a16:creationId xmlns:a16="http://schemas.microsoft.com/office/drawing/2014/main" id="{55F211ED-7D38-44F1-852D-9949F003EE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6183" y="82421"/>
            <a:ext cx="5427558" cy="6775579"/>
          </a:xfrm>
          <a:prstGeom prst="rect">
            <a:avLst/>
          </a:prstGeom>
        </p:spPr>
      </p:pic>
    </p:spTree>
    <p:extLst>
      <p:ext uri="{BB962C8B-B14F-4D97-AF65-F5344CB8AC3E}">
        <p14:creationId xmlns:p14="http://schemas.microsoft.com/office/powerpoint/2010/main" val="1315074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B35B7-BC0A-4E52-B1D5-658CBAAB0EEC}"/>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62E6DC21-B8A1-4A4A-8DFB-A4FE5342D5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3132" y="365124"/>
            <a:ext cx="8238772" cy="5079711"/>
          </a:xfrm>
        </p:spPr>
      </p:pic>
    </p:spTree>
    <p:extLst>
      <p:ext uri="{BB962C8B-B14F-4D97-AF65-F5344CB8AC3E}">
        <p14:creationId xmlns:p14="http://schemas.microsoft.com/office/powerpoint/2010/main" val="24094931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DAEA96-3E11-438D-9BCD-03CCFBF0AA78}"/>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5D8BF4FA-A7A7-40B0-83C8-A40428CAEC1C}"/>
              </a:ext>
            </a:extLst>
          </p:cNvPr>
          <p:cNvSpPr>
            <a:spLocks noGrp="1"/>
          </p:cNvSpPr>
          <p:nvPr>
            <p:ph idx="1"/>
          </p:nvPr>
        </p:nvSpPr>
        <p:spPr>
          <a:xfrm>
            <a:off x="401781" y="365125"/>
            <a:ext cx="10515600" cy="4351338"/>
          </a:xfrm>
        </p:spPr>
        <p:txBody>
          <a:bodyPr/>
          <a:lstStyle/>
          <a:p>
            <a:r>
              <a:rPr lang="zh-CN" altLang="en-US" dirty="0"/>
              <a:t>只有双饱和非线性激活函数（如：</a:t>
            </a:r>
            <a:r>
              <a:rPr lang="en-US" altLang="zh-CN" dirty="0"/>
              <a:t>tanh</a:t>
            </a:r>
            <a:r>
              <a:rPr lang="zh-CN" altLang="en-US" dirty="0"/>
              <a:t>，</a:t>
            </a:r>
            <a:r>
              <a:rPr lang="en-US" altLang="zh-CN" dirty="0"/>
              <a:t>sigmoid</a:t>
            </a:r>
            <a:r>
              <a:rPr lang="zh-CN" altLang="en-US" dirty="0"/>
              <a:t>）才能导致隐藏层与输入之间的互信息的压缩。</a:t>
            </a:r>
          </a:p>
        </p:txBody>
      </p:sp>
      <p:pic>
        <p:nvPicPr>
          <p:cNvPr id="4" name="图片 3">
            <a:extLst>
              <a:ext uri="{FF2B5EF4-FFF2-40B4-BE49-F238E27FC236}">
                <a16:creationId xmlns:a16="http://schemas.microsoft.com/office/drawing/2014/main" id="{A1B7AECF-0B78-4229-8531-97572F942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3562" y="1281525"/>
            <a:ext cx="6900888" cy="5576475"/>
          </a:xfrm>
          <a:prstGeom prst="rect">
            <a:avLst/>
          </a:prstGeom>
        </p:spPr>
      </p:pic>
      <p:pic>
        <p:nvPicPr>
          <p:cNvPr id="6" name="图片 5">
            <a:extLst>
              <a:ext uri="{FF2B5EF4-FFF2-40B4-BE49-F238E27FC236}">
                <a16:creationId xmlns:a16="http://schemas.microsoft.com/office/drawing/2014/main" id="{042F9585-0113-4402-B077-AF22E8D1F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744" y="1967981"/>
            <a:ext cx="2509856" cy="1381135"/>
          </a:xfrm>
          <a:prstGeom prst="rect">
            <a:avLst/>
          </a:prstGeom>
        </p:spPr>
      </p:pic>
    </p:spTree>
    <p:extLst>
      <p:ext uri="{BB962C8B-B14F-4D97-AF65-F5344CB8AC3E}">
        <p14:creationId xmlns:p14="http://schemas.microsoft.com/office/powerpoint/2010/main" val="36240239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C6E6D3-F2EA-4725-8F7F-3A31CB14A2F7}"/>
              </a:ext>
            </a:extLst>
          </p:cNvPr>
          <p:cNvSpPr>
            <a:spLocks noGrp="1"/>
          </p:cNvSpPr>
          <p:nvPr>
            <p:ph type="title"/>
          </p:nvPr>
        </p:nvSpPr>
        <p:spPr/>
        <p:txBody>
          <a:bodyPr/>
          <a:lstStyle/>
          <a:p>
            <a:r>
              <a:rPr lang="en-US" altLang="zh-CN" dirty="0"/>
              <a:t>INFORMATION PLANE DYNAMICS IN DEEP LINEAR NETWORKS</a:t>
            </a:r>
            <a:endParaRPr lang="zh-CN" altLang="en-US" dirty="0"/>
          </a:p>
        </p:txBody>
      </p:sp>
      <p:pic>
        <p:nvPicPr>
          <p:cNvPr id="5" name="内容占位符 4">
            <a:extLst>
              <a:ext uri="{FF2B5EF4-FFF2-40B4-BE49-F238E27FC236}">
                <a16:creationId xmlns:a16="http://schemas.microsoft.com/office/drawing/2014/main" id="{DBACD081-CA63-4C2B-9B5E-A85A9870FA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5018" y="1517153"/>
            <a:ext cx="6930737" cy="5308373"/>
          </a:xfrm>
        </p:spPr>
      </p:pic>
    </p:spTree>
    <p:extLst>
      <p:ext uri="{BB962C8B-B14F-4D97-AF65-F5344CB8AC3E}">
        <p14:creationId xmlns:p14="http://schemas.microsoft.com/office/powerpoint/2010/main" val="4793639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00D927-FA1D-4B6D-89FD-39FA0AF2C013}"/>
              </a:ext>
            </a:extLst>
          </p:cNvPr>
          <p:cNvSpPr>
            <a:spLocks noGrp="1"/>
          </p:cNvSpPr>
          <p:nvPr>
            <p:ph type="title"/>
          </p:nvPr>
        </p:nvSpPr>
        <p:spPr/>
        <p:txBody>
          <a:bodyPr/>
          <a:lstStyle/>
          <a:p>
            <a:endParaRPr lang="zh-CN" altLang="en-US"/>
          </a:p>
        </p:txBody>
      </p:sp>
      <p:pic>
        <p:nvPicPr>
          <p:cNvPr id="7" name="图片 6">
            <a:extLst>
              <a:ext uri="{FF2B5EF4-FFF2-40B4-BE49-F238E27FC236}">
                <a16:creationId xmlns:a16="http://schemas.microsoft.com/office/drawing/2014/main" id="{5DEB12FB-7DCB-4803-9ACF-379C4E8480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9355" y="378691"/>
            <a:ext cx="7697522" cy="5046908"/>
          </a:xfrm>
          <a:prstGeom prst="rect">
            <a:avLst/>
          </a:prstGeom>
        </p:spPr>
      </p:pic>
      <p:sp>
        <p:nvSpPr>
          <p:cNvPr id="4" name="内容占位符 3">
            <a:extLst>
              <a:ext uri="{FF2B5EF4-FFF2-40B4-BE49-F238E27FC236}">
                <a16:creationId xmlns:a16="http://schemas.microsoft.com/office/drawing/2014/main" id="{4C73F9B0-2954-4CDC-8D83-B00D9C8FF5E7}"/>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2402807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7B98DE-1D51-4C72-8FCD-89E2C4CA142E}"/>
              </a:ext>
            </a:extLst>
          </p:cNvPr>
          <p:cNvSpPr>
            <a:spLocks noGrp="1"/>
          </p:cNvSpPr>
          <p:nvPr>
            <p:ph type="title"/>
          </p:nvPr>
        </p:nvSpPr>
        <p:spPr/>
        <p:txBody>
          <a:bodyPr/>
          <a:lstStyle/>
          <a:p>
            <a:endParaRPr lang="zh-CN" altLang="en-US"/>
          </a:p>
        </p:txBody>
      </p:sp>
      <p:pic>
        <p:nvPicPr>
          <p:cNvPr id="7" name="内容占位符 6">
            <a:extLst>
              <a:ext uri="{FF2B5EF4-FFF2-40B4-BE49-F238E27FC236}">
                <a16:creationId xmlns:a16="http://schemas.microsoft.com/office/drawing/2014/main" id="{20995154-6226-4B35-906A-56A7A8B3EC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1607" y="365125"/>
            <a:ext cx="6606693" cy="4452448"/>
          </a:xfrm>
        </p:spPr>
      </p:pic>
    </p:spTree>
    <p:extLst>
      <p:ext uri="{BB962C8B-B14F-4D97-AF65-F5344CB8AC3E}">
        <p14:creationId xmlns:p14="http://schemas.microsoft.com/office/powerpoint/2010/main" val="39096598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7CCA72-D5DA-40FB-8298-608BB5601E2E}"/>
              </a:ext>
            </a:extLst>
          </p:cNvPr>
          <p:cNvSpPr>
            <a:spLocks noGrp="1"/>
          </p:cNvSpPr>
          <p:nvPr>
            <p:ph type="title"/>
          </p:nvPr>
        </p:nvSpPr>
        <p:spPr/>
        <p:txBody>
          <a:bodyPr/>
          <a:lstStyle/>
          <a:p>
            <a:r>
              <a:rPr lang="en-US" altLang="zh-CN" dirty="0"/>
              <a:t>COMPRESSION IN BATCH GRADIENT DESCENT AND SGD</a:t>
            </a:r>
            <a:endParaRPr lang="zh-CN" altLang="en-US" dirty="0"/>
          </a:p>
        </p:txBody>
      </p:sp>
      <p:sp>
        <p:nvSpPr>
          <p:cNvPr id="3" name="内容占位符 2">
            <a:extLst>
              <a:ext uri="{FF2B5EF4-FFF2-40B4-BE49-F238E27FC236}">
                <a16:creationId xmlns:a16="http://schemas.microsoft.com/office/drawing/2014/main" id="{3B774DB6-97F9-4759-B7F9-96BB16604631}"/>
              </a:ext>
            </a:extLst>
          </p:cNvPr>
          <p:cNvSpPr>
            <a:spLocks noGrp="1"/>
          </p:cNvSpPr>
          <p:nvPr>
            <p:ph idx="1"/>
          </p:nvPr>
        </p:nvSpPr>
        <p:spPr/>
        <p:txBody>
          <a:bodyPr/>
          <a:lstStyle/>
          <a:p>
            <a:r>
              <a:rPr lang="zh-CN" altLang="en-US" dirty="0"/>
              <a:t>在上篇论文里，作者认为</a:t>
            </a:r>
            <a:r>
              <a:rPr lang="en-US" altLang="zh-CN" dirty="0"/>
              <a:t>SGD</a:t>
            </a:r>
            <a:r>
              <a:rPr lang="zh-CN" altLang="en-US" dirty="0"/>
              <a:t>训练过程可以分为两个阶段。作者绘制了</a:t>
            </a:r>
            <a:r>
              <a:rPr lang="en-US" altLang="zh-CN" dirty="0"/>
              <a:t>DNN</a:t>
            </a:r>
            <a:r>
              <a:rPr lang="zh-CN" altLang="en-US" dirty="0"/>
              <a:t>每一层权重的随机梯度的标准化均值和标准差（</a:t>
            </a:r>
            <a:r>
              <a:rPr lang="en-US" altLang="zh-CN" dirty="0"/>
              <a:t>in a batch</a:t>
            </a:r>
            <a:r>
              <a:rPr lang="zh-CN" altLang="en-US" dirty="0"/>
              <a:t>）随</a:t>
            </a:r>
            <a:r>
              <a:rPr lang="en-US" altLang="zh-CN" dirty="0"/>
              <a:t>epoch</a:t>
            </a:r>
            <a:r>
              <a:rPr lang="zh-CN" altLang="en-US" dirty="0"/>
              <a:t>的变化图：</a:t>
            </a:r>
            <a:endParaRPr lang="en-US" altLang="zh-CN" dirty="0"/>
          </a:p>
          <a:p>
            <a:r>
              <a:rPr lang="en-US" altLang="zh-CN" dirty="0"/>
              <a:t>Drift</a:t>
            </a:r>
            <a:r>
              <a:rPr lang="zh-CN" altLang="en-US" dirty="0"/>
              <a:t>阶段：梯度信噪比高；</a:t>
            </a:r>
            <a:endParaRPr lang="en-US" altLang="zh-CN" dirty="0"/>
          </a:p>
          <a:p>
            <a:r>
              <a:rPr lang="en-US" altLang="zh-CN" dirty="0"/>
              <a:t>Diffusion</a:t>
            </a:r>
            <a:r>
              <a:rPr lang="zh-CN" altLang="en-US" dirty="0"/>
              <a:t>阶段：梯度信噪比低</a:t>
            </a:r>
            <a:endParaRPr lang="en-US" altLang="zh-CN" dirty="0"/>
          </a:p>
          <a:p>
            <a:endParaRPr lang="en-US" altLang="zh-CN" dirty="0"/>
          </a:p>
          <a:p>
            <a:pPr marL="0" indent="0">
              <a:buNone/>
            </a:pPr>
            <a:endParaRPr lang="zh-CN" altLang="en-US" dirty="0"/>
          </a:p>
        </p:txBody>
      </p:sp>
      <p:pic>
        <p:nvPicPr>
          <p:cNvPr id="5" name="图片 4">
            <a:extLst>
              <a:ext uri="{FF2B5EF4-FFF2-40B4-BE49-F238E27FC236}">
                <a16:creationId xmlns:a16="http://schemas.microsoft.com/office/drawing/2014/main" id="{A2BF2F9B-78F1-4501-AED9-A8BFC6B12C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6904" y="480991"/>
            <a:ext cx="5695992" cy="5896018"/>
          </a:xfrm>
          <a:prstGeom prst="rect">
            <a:avLst/>
          </a:prstGeom>
        </p:spPr>
      </p:pic>
    </p:spTree>
    <p:extLst>
      <p:ext uri="{BB962C8B-B14F-4D97-AF65-F5344CB8AC3E}">
        <p14:creationId xmlns:p14="http://schemas.microsoft.com/office/powerpoint/2010/main" val="2157211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0347A2-14B5-4684-9AC4-D795942B12B2}"/>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17E617B0-707A-4290-9D4A-C6CFC015D2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1166" y="921760"/>
            <a:ext cx="9529667" cy="3379795"/>
          </a:xfrm>
        </p:spPr>
      </p:pic>
    </p:spTree>
    <p:extLst>
      <p:ext uri="{BB962C8B-B14F-4D97-AF65-F5344CB8AC3E}">
        <p14:creationId xmlns:p14="http://schemas.microsoft.com/office/powerpoint/2010/main" val="40466670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69D0DB-4A50-4F00-98BF-06800F5816FF}"/>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401B927-4698-49DE-B6A0-EE8441562353}"/>
              </a:ext>
            </a:extLst>
          </p:cNvPr>
          <p:cNvSpPr>
            <a:spLocks noGrp="1"/>
          </p:cNvSpPr>
          <p:nvPr>
            <p:ph idx="1"/>
          </p:nvPr>
        </p:nvSpPr>
        <p:spPr>
          <a:xfrm>
            <a:off x="838200" y="365125"/>
            <a:ext cx="10515600" cy="4351338"/>
          </a:xfrm>
        </p:spPr>
        <p:txBody>
          <a:bodyPr/>
          <a:lstStyle/>
          <a:p>
            <a:r>
              <a:rPr lang="zh-CN" altLang="en-US" dirty="0"/>
              <a:t>作者继续分析了压缩与从高到低梯度信噪比（</a:t>
            </a:r>
            <a:r>
              <a:rPr lang="en-US" altLang="zh-CN" dirty="0"/>
              <a:t>SNR</a:t>
            </a:r>
            <a:r>
              <a:rPr lang="zh-CN" altLang="en-US" dirty="0"/>
              <a:t>）过渡之间的关系：</a:t>
            </a:r>
          </a:p>
        </p:txBody>
      </p:sp>
      <p:pic>
        <p:nvPicPr>
          <p:cNvPr id="6" name="图片 5">
            <a:extLst>
              <a:ext uri="{FF2B5EF4-FFF2-40B4-BE49-F238E27FC236}">
                <a16:creationId xmlns:a16="http://schemas.microsoft.com/office/drawing/2014/main" id="{9082B240-6576-47A6-AA2A-C32B4BB2F6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6131" y="1678406"/>
            <a:ext cx="7552698" cy="4814469"/>
          </a:xfrm>
          <a:prstGeom prst="rect">
            <a:avLst/>
          </a:prstGeom>
        </p:spPr>
      </p:pic>
    </p:spTree>
    <p:extLst>
      <p:ext uri="{BB962C8B-B14F-4D97-AF65-F5344CB8AC3E}">
        <p14:creationId xmlns:p14="http://schemas.microsoft.com/office/powerpoint/2010/main" val="743835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E04827-7BBA-419D-B4A2-0D01FF78EE4A}"/>
              </a:ext>
            </a:extLst>
          </p:cNvPr>
          <p:cNvSpPr>
            <a:spLocks noGrp="1"/>
          </p:cNvSpPr>
          <p:nvPr>
            <p:ph type="title"/>
          </p:nvPr>
        </p:nvSpPr>
        <p:spPr>
          <a:xfrm>
            <a:off x="363682" y="365125"/>
            <a:ext cx="11544300" cy="1325563"/>
          </a:xfrm>
        </p:spPr>
        <p:txBody>
          <a:bodyPr/>
          <a:lstStyle/>
          <a:p>
            <a:r>
              <a:rPr lang="en-US" altLang="zh-CN" dirty="0"/>
              <a:t>SIMULTANEOUS FITTING AND COMPRESSION</a:t>
            </a:r>
            <a:endParaRPr lang="zh-CN" altLang="en-US" dirty="0"/>
          </a:p>
        </p:txBody>
      </p:sp>
      <p:pic>
        <p:nvPicPr>
          <p:cNvPr id="5" name="内容占位符 4">
            <a:extLst>
              <a:ext uri="{FF2B5EF4-FFF2-40B4-BE49-F238E27FC236}">
                <a16:creationId xmlns:a16="http://schemas.microsoft.com/office/drawing/2014/main" id="{D56F4F49-F42C-4214-A7EA-2D434B2CDA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2324" y="2009919"/>
            <a:ext cx="7536537" cy="1055399"/>
          </a:xfrm>
        </p:spPr>
      </p:pic>
      <p:pic>
        <p:nvPicPr>
          <p:cNvPr id="7" name="图片 6">
            <a:extLst>
              <a:ext uri="{FF2B5EF4-FFF2-40B4-BE49-F238E27FC236}">
                <a16:creationId xmlns:a16="http://schemas.microsoft.com/office/drawing/2014/main" id="{26B7665A-9A2A-4BE2-A602-AA17A108B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324" y="3384549"/>
            <a:ext cx="7872561" cy="3199544"/>
          </a:xfrm>
          <a:prstGeom prst="rect">
            <a:avLst/>
          </a:prstGeom>
        </p:spPr>
      </p:pic>
    </p:spTree>
    <p:extLst>
      <p:ext uri="{BB962C8B-B14F-4D97-AF65-F5344CB8AC3E}">
        <p14:creationId xmlns:p14="http://schemas.microsoft.com/office/powerpoint/2010/main" val="3233714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D0CF55-DB97-4A4B-91E6-15B4EFD3B215}"/>
              </a:ext>
            </a:extLst>
          </p:cNvPr>
          <p:cNvSpPr>
            <a:spLocks noGrp="1"/>
          </p:cNvSpPr>
          <p:nvPr>
            <p:ph type="title"/>
          </p:nvPr>
        </p:nvSpPr>
        <p:spPr/>
        <p:txBody>
          <a:bodyPr/>
          <a:lstStyle/>
          <a:p>
            <a:r>
              <a:rPr lang="en-US" altLang="zh-CN" b="1" dirty="0"/>
              <a:t>Towards A Rigorous Science of Interpretable Machine Learning</a:t>
            </a:r>
            <a:endParaRPr lang="zh-CN" altLang="en-US" b="1" dirty="0"/>
          </a:p>
        </p:txBody>
      </p:sp>
      <p:sp>
        <p:nvSpPr>
          <p:cNvPr id="3" name="内容占位符 2">
            <a:extLst>
              <a:ext uri="{FF2B5EF4-FFF2-40B4-BE49-F238E27FC236}">
                <a16:creationId xmlns:a16="http://schemas.microsoft.com/office/drawing/2014/main" id="{FEF9063F-7A53-4723-B773-09ABEC57A7AB}"/>
              </a:ext>
            </a:extLst>
          </p:cNvPr>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17605797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15C030-B64E-4EF0-9B1E-423BDC4B88CE}"/>
              </a:ext>
            </a:extLst>
          </p:cNvPr>
          <p:cNvSpPr>
            <a:spLocks noGrp="1"/>
          </p:cNvSpPr>
          <p:nvPr>
            <p:ph type="title"/>
          </p:nvPr>
        </p:nvSpPr>
        <p:spPr>
          <a:xfrm>
            <a:off x="838200" y="2766218"/>
            <a:ext cx="10515600" cy="1325563"/>
          </a:xfrm>
        </p:spPr>
        <p:txBody>
          <a:bodyPr/>
          <a:lstStyle/>
          <a:p>
            <a:r>
              <a:rPr lang="en-US" altLang="zh-CN" b="1" dirty="0"/>
              <a:t>Methods</a:t>
            </a:r>
            <a:endParaRPr lang="zh-CN" altLang="en-US" b="1" dirty="0"/>
          </a:p>
        </p:txBody>
      </p:sp>
    </p:spTree>
    <p:extLst>
      <p:ext uri="{BB962C8B-B14F-4D97-AF65-F5344CB8AC3E}">
        <p14:creationId xmlns:p14="http://schemas.microsoft.com/office/powerpoint/2010/main" val="27496088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2229F-11CD-44AF-BC69-B2B77626646D}"/>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3AF56F97-2D74-45C3-8F49-A117BBD902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3282" y="1209964"/>
            <a:ext cx="8085435" cy="4262808"/>
          </a:xfrm>
        </p:spPr>
      </p:pic>
    </p:spTree>
    <p:extLst>
      <p:ext uri="{BB962C8B-B14F-4D97-AF65-F5344CB8AC3E}">
        <p14:creationId xmlns:p14="http://schemas.microsoft.com/office/powerpoint/2010/main" val="32869005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6E323A-3DFB-4843-8C33-884978E7A5B2}"/>
              </a:ext>
            </a:extLst>
          </p:cNvPr>
          <p:cNvSpPr>
            <a:spLocks noGrp="1"/>
          </p:cNvSpPr>
          <p:nvPr>
            <p:ph type="title"/>
          </p:nvPr>
        </p:nvSpPr>
        <p:spPr/>
        <p:txBody>
          <a:bodyPr/>
          <a:lstStyle/>
          <a:p>
            <a:r>
              <a:rPr lang="en-US" altLang="zh-CN" b="1" dirty="0"/>
              <a:t>Feature-based Methods</a:t>
            </a:r>
            <a:endParaRPr lang="zh-CN" altLang="en-US" b="1" dirty="0"/>
          </a:p>
        </p:txBody>
      </p:sp>
      <p:sp>
        <p:nvSpPr>
          <p:cNvPr id="3" name="内容占位符 2">
            <a:extLst>
              <a:ext uri="{FF2B5EF4-FFF2-40B4-BE49-F238E27FC236}">
                <a16:creationId xmlns:a16="http://schemas.microsoft.com/office/drawing/2014/main" id="{AD27EE56-3A3A-4AA0-AFCA-C6781625756D}"/>
              </a:ext>
            </a:extLst>
          </p:cNvPr>
          <p:cNvSpPr>
            <a:spLocks noGrp="1"/>
          </p:cNvSpPr>
          <p:nvPr>
            <p:ph idx="1"/>
          </p:nvPr>
        </p:nvSpPr>
        <p:spPr>
          <a:xfrm>
            <a:off x="838200" y="1825625"/>
            <a:ext cx="10515600" cy="4351338"/>
          </a:xfrm>
        </p:spPr>
        <p:txBody>
          <a:bodyPr/>
          <a:lstStyle/>
          <a:p>
            <a:endParaRPr lang="zh-CN" altLang="en-US" dirty="0"/>
          </a:p>
        </p:txBody>
      </p:sp>
    </p:spTree>
    <p:extLst>
      <p:ext uri="{BB962C8B-B14F-4D97-AF65-F5344CB8AC3E}">
        <p14:creationId xmlns:p14="http://schemas.microsoft.com/office/powerpoint/2010/main" val="9773947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6E323A-3DFB-4843-8C33-884978E7A5B2}"/>
              </a:ext>
            </a:extLst>
          </p:cNvPr>
          <p:cNvSpPr>
            <a:spLocks noGrp="1"/>
          </p:cNvSpPr>
          <p:nvPr>
            <p:ph type="title"/>
          </p:nvPr>
        </p:nvSpPr>
        <p:spPr/>
        <p:txBody>
          <a:bodyPr/>
          <a:lstStyle/>
          <a:p>
            <a:r>
              <a:rPr lang="en-US" altLang="zh-CN" b="1" dirty="0"/>
              <a:t>A list of feature attribution methods</a:t>
            </a:r>
            <a:endParaRPr lang="zh-CN" altLang="en-US" b="1" dirty="0"/>
          </a:p>
        </p:txBody>
      </p:sp>
      <p:sp>
        <p:nvSpPr>
          <p:cNvPr id="3" name="内容占位符 2">
            <a:extLst>
              <a:ext uri="{FF2B5EF4-FFF2-40B4-BE49-F238E27FC236}">
                <a16:creationId xmlns:a16="http://schemas.microsoft.com/office/drawing/2014/main" id="{AD27EE56-3A3A-4AA0-AFCA-C6781625756D}"/>
              </a:ext>
            </a:extLst>
          </p:cNvPr>
          <p:cNvSpPr>
            <a:spLocks noGrp="1"/>
          </p:cNvSpPr>
          <p:nvPr>
            <p:ph idx="1"/>
          </p:nvPr>
        </p:nvSpPr>
        <p:spPr>
          <a:xfrm>
            <a:off x="838200" y="1825625"/>
            <a:ext cx="10515600" cy="4351338"/>
          </a:xfrm>
        </p:spPr>
        <p:txBody>
          <a:bodyPr/>
          <a:lstStyle/>
          <a:p>
            <a:endParaRPr lang="zh-CN" altLang="en-US" dirty="0"/>
          </a:p>
        </p:txBody>
      </p:sp>
    </p:spTree>
    <p:extLst>
      <p:ext uri="{BB962C8B-B14F-4D97-AF65-F5344CB8AC3E}">
        <p14:creationId xmlns:p14="http://schemas.microsoft.com/office/powerpoint/2010/main" val="39031813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E805D2B5-D4D2-4FA2-ACE5-BE53BEB03D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461541"/>
            <a:ext cx="7816273" cy="5835965"/>
          </a:xfrm>
        </p:spPr>
      </p:pic>
    </p:spTree>
    <p:extLst>
      <p:ext uri="{BB962C8B-B14F-4D97-AF65-F5344CB8AC3E}">
        <p14:creationId xmlns:p14="http://schemas.microsoft.com/office/powerpoint/2010/main" val="6100705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3F644-264C-497C-8532-EA4D66BDBD6C}"/>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971DC796-9668-468B-9EE4-5450524D57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729910"/>
            <a:ext cx="8748358" cy="5005872"/>
          </a:xfrm>
        </p:spPr>
      </p:pic>
    </p:spTree>
    <p:extLst>
      <p:ext uri="{BB962C8B-B14F-4D97-AF65-F5344CB8AC3E}">
        <p14:creationId xmlns:p14="http://schemas.microsoft.com/office/powerpoint/2010/main" val="29733077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8661BC-54D9-4BDB-97E1-F71163446736}"/>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D15673E0-1A23-4B02-B1F8-EA7C0B1165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7994" y="365125"/>
            <a:ext cx="7455678" cy="300688"/>
          </a:xfrm>
        </p:spPr>
      </p:pic>
      <p:pic>
        <p:nvPicPr>
          <p:cNvPr id="7" name="图片 6">
            <a:extLst>
              <a:ext uri="{FF2B5EF4-FFF2-40B4-BE49-F238E27FC236}">
                <a16:creationId xmlns:a16="http://schemas.microsoft.com/office/drawing/2014/main" id="{BDECCE9C-4F0F-426D-8AF4-DA9B5BDB3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994" y="591922"/>
            <a:ext cx="6400188" cy="6163572"/>
          </a:xfrm>
          <a:prstGeom prst="rect">
            <a:avLst/>
          </a:prstGeom>
        </p:spPr>
      </p:pic>
    </p:spTree>
    <p:extLst>
      <p:ext uri="{BB962C8B-B14F-4D97-AF65-F5344CB8AC3E}">
        <p14:creationId xmlns:p14="http://schemas.microsoft.com/office/powerpoint/2010/main" val="13639217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1247AE-86B1-447D-8CD7-76A07ED53EAE}"/>
              </a:ext>
            </a:extLst>
          </p:cNvPr>
          <p:cNvSpPr>
            <a:spLocks noGrp="1"/>
          </p:cNvSpPr>
          <p:nvPr>
            <p:ph type="title"/>
          </p:nvPr>
        </p:nvSpPr>
        <p:spPr/>
        <p:txBody>
          <a:bodyPr/>
          <a:lstStyle/>
          <a:p>
            <a:r>
              <a:rPr lang="en-US" altLang="zh-CN" b="1" dirty="0"/>
              <a:t>Evaluation of feature attribution methods</a:t>
            </a:r>
            <a:endParaRPr lang="zh-CN" altLang="en-US" b="1" dirty="0"/>
          </a:p>
        </p:txBody>
      </p:sp>
      <p:sp>
        <p:nvSpPr>
          <p:cNvPr id="3" name="内容占位符 2">
            <a:extLst>
              <a:ext uri="{FF2B5EF4-FFF2-40B4-BE49-F238E27FC236}">
                <a16:creationId xmlns:a16="http://schemas.microsoft.com/office/drawing/2014/main" id="{55979818-3AED-4D58-A110-868BE082C476}"/>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22458303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E2B863-45DB-4718-9DFE-69ECB1FADAEA}"/>
              </a:ext>
            </a:extLst>
          </p:cNvPr>
          <p:cNvSpPr>
            <a:spLocks noGrp="1"/>
          </p:cNvSpPr>
          <p:nvPr>
            <p:ph type="title"/>
          </p:nvPr>
        </p:nvSpPr>
        <p:spPr/>
        <p:txBody>
          <a:bodyPr/>
          <a:lstStyle/>
          <a:p>
            <a:r>
              <a:rPr lang="en-US" altLang="zh-CN" b="1" dirty="0"/>
              <a:t>Evaluating Feature Importance Estimates</a:t>
            </a:r>
            <a:endParaRPr lang="zh-CN" altLang="en-US" b="1" dirty="0"/>
          </a:p>
        </p:txBody>
      </p:sp>
      <p:sp>
        <p:nvSpPr>
          <p:cNvPr id="3" name="内容占位符 2">
            <a:extLst>
              <a:ext uri="{FF2B5EF4-FFF2-40B4-BE49-F238E27FC236}">
                <a16:creationId xmlns:a16="http://schemas.microsoft.com/office/drawing/2014/main" id="{3534BF2D-97F1-4E68-AD9A-67AF223595A8}"/>
              </a:ext>
            </a:extLst>
          </p:cNvPr>
          <p:cNvSpPr>
            <a:spLocks noGrp="1"/>
          </p:cNvSpPr>
          <p:nvPr>
            <p:ph idx="1"/>
          </p:nvPr>
        </p:nvSpPr>
        <p:spPr/>
        <p:txBody>
          <a:bodyPr/>
          <a:lstStyle/>
          <a:p>
            <a:r>
              <a:rPr lang="zh-CN" altLang="en-US" dirty="0"/>
              <a:t>这篇论文引入了</a:t>
            </a:r>
            <a:r>
              <a:rPr lang="en-US" altLang="zh-CN" dirty="0"/>
              <a:t>ROAR</a:t>
            </a:r>
            <a:r>
              <a:rPr lang="zh-CN" altLang="en-US" dirty="0"/>
              <a:t>（</a:t>
            </a:r>
            <a:r>
              <a:rPr lang="en-US" altLang="zh-CN" dirty="0" err="1"/>
              <a:t>RemOve</a:t>
            </a:r>
            <a:r>
              <a:rPr lang="en-US" altLang="zh-CN" dirty="0"/>
              <a:t> And Retrain</a:t>
            </a:r>
            <a:r>
              <a:rPr lang="zh-CN" altLang="en-US" dirty="0"/>
              <a:t>），作为度量特征重要性估算器（</a:t>
            </a:r>
            <a:r>
              <a:rPr lang="en-US" altLang="zh-CN" dirty="0"/>
              <a:t>Feature Importance Estimates</a:t>
            </a:r>
            <a:r>
              <a:rPr lang="zh-CN" altLang="en-US" dirty="0"/>
              <a:t>）相对精度的基准。</a:t>
            </a:r>
          </a:p>
        </p:txBody>
      </p:sp>
    </p:spTree>
    <p:extLst>
      <p:ext uri="{BB962C8B-B14F-4D97-AF65-F5344CB8AC3E}">
        <p14:creationId xmlns:p14="http://schemas.microsoft.com/office/powerpoint/2010/main" val="7759468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433D8-8B28-4994-A23D-354F5DABDEDF}"/>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5A7E0AE1-6FCA-4261-ABAD-0D6EF41DCF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1320" y="249383"/>
            <a:ext cx="8328156" cy="4060836"/>
          </a:xfrm>
        </p:spPr>
      </p:pic>
    </p:spTree>
    <p:extLst>
      <p:ext uri="{BB962C8B-B14F-4D97-AF65-F5344CB8AC3E}">
        <p14:creationId xmlns:p14="http://schemas.microsoft.com/office/powerpoint/2010/main" val="4235641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DF39A1-18E9-4712-8E4B-B21488841377}"/>
              </a:ext>
            </a:extLst>
          </p:cNvPr>
          <p:cNvSpPr>
            <a:spLocks noGrp="1"/>
          </p:cNvSpPr>
          <p:nvPr>
            <p:ph type="title"/>
          </p:nvPr>
        </p:nvSpPr>
        <p:spPr/>
        <p:txBody>
          <a:bodyPr/>
          <a:lstStyle/>
          <a:p>
            <a:r>
              <a:rPr lang="zh-CN" altLang="en-US" dirty="0"/>
              <a:t>什么是可解释性？</a:t>
            </a:r>
          </a:p>
        </p:txBody>
      </p:sp>
      <p:sp>
        <p:nvSpPr>
          <p:cNvPr id="3" name="内容占位符 2">
            <a:extLst>
              <a:ext uri="{FF2B5EF4-FFF2-40B4-BE49-F238E27FC236}">
                <a16:creationId xmlns:a16="http://schemas.microsoft.com/office/drawing/2014/main" id="{EF02CCE3-1338-4B86-B3DA-80C1159EF305}"/>
              </a:ext>
            </a:extLst>
          </p:cNvPr>
          <p:cNvSpPr>
            <a:spLocks noGrp="1"/>
          </p:cNvSpPr>
          <p:nvPr>
            <p:ph idx="1"/>
          </p:nvPr>
        </p:nvSpPr>
        <p:spPr>
          <a:xfrm>
            <a:off x="838200" y="1825625"/>
            <a:ext cx="10515600" cy="4667250"/>
          </a:xfrm>
        </p:spPr>
        <p:txBody>
          <a:bodyPr>
            <a:normAutofit/>
          </a:bodyPr>
          <a:lstStyle/>
          <a:p>
            <a:r>
              <a:rPr lang="zh-CN" altLang="en-US" dirty="0"/>
              <a:t>定义：在机器学习的背景下，将可解释性定义为向人类解释或以可理解的术语表述的能力。</a:t>
            </a:r>
            <a:endParaRPr lang="en-US" altLang="zh-CN" dirty="0"/>
          </a:p>
          <a:p>
            <a:r>
              <a:rPr lang="zh-CN" altLang="en-US" dirty="0"/>
              <a:t>可解释性可用于确认</a:t>
            </a:r>
            <a:r>
              <a:rPr lang="en-US" altLang="zh-CN" dirty="0"/>
              <a:t>ML</a:t>
            </a:r>
            <a:r>
              <a:rPr lang="zh-CN" altLang="en-US" dirty="0"/>
              <a:t>系统的是否满足以下要求：</a:t>
            </a:r>
            <a:endParaRPr lang="en-US" altLang="zh-CN" dirty="0"/>
          </a:p>
          <a:p>
            <a:r>
              <a:rPr lang="en-US" altLang="zh-CN" dirty="0"/>
              <a:t>Fairness</a:t>
            </a:r>
            <a:r>
              <a:rPr lang="zh-CN" altLang="en-US" dirty="0"/>
              <a:t>（</a:t>
            </a:r>
            <a:r>
              <a:rPr lang="en-US" altLang="zh-CN" dirty="0"/>
              <a:t>unbiasedness</a:t>
            </a:r>
            <a:r>
              <a:rPr lang="zh-CN" altLang="en-US" dirty="0"/>
              <a:t>）</a:t>
            </a:r>
            <a:endParaRPr lang="en-US" altLang="zh-CN" dirty="0"/>
          </a:p>
          <a:p>
            <a:r>
              <a:rPr lang="en-US" altLang="zh-CN" dirty="0"/>
              <a:t>Privacy</a:t>
            </a:r>
          </a:p>
          <a:p>
            <a:r>
              <a:rPr lang="en-US" altLang="zh-CN" dirty="0"/>
              <a:t>Reliability &amp; robustness</a:t>
            </a:r>
          </a:p>
          <a:p>
            <a:r>
              <a:rPr lang="en-US" altLang="zh-CN" dirty="0"/>
              <a:t>Causality</a:t>
            </a:r>
          </a:p>
          <a:p>
            <a:r>
              <a:rPr lang="en-US" altLang="zh-CN" dirty="0"/>
              <a:t>Usable</a:t>
            </a:r>
          </a:p>
          <a:p>
            <a:r>
              <a:rPr lang="en-US" altLang="zh-CN" dirty="0"/>
              <a:t>Trusted</a:t>
            </a:r>
            <a:endParaRPr lang="zh-CN" altLang="en-US" dirty="0"/>
          </a:p>
        </p:txBody>
      </p:sp>
    </p:spTree>
    <p:extLst>
      <p:ext uri="{BB962C8B-B14F-4D97-AF65-F5344CB8AC3E}">
        <p14:creationId xmlns:p14="http://schemas.microsoft.com/office/powerpoint/2010/main" val="5558343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F52DEF-A623-4715-8A41-55B17E8F5BFF}"/>
              </a:ext>
            </a:extLst>
          </p:cNvPr>
          <p:cNvSpPr>
            <a:spLocks noGrp="1"/>
          </p:cNvSpPr>
          <p:nvPr>
            <p:ph type="title"/>
          </p:nvPr>
        </p:nvSpPr>
        <p:spPr/>
        <p:txBody>
          <a:bodyPr/>
          <a:lstStyle/>
          <a:p>
            <a:r>
              <a:rPr lang="zh-CN" altLang="en-US" dirty="0"/>
              <a:t>实验</a:t>
            </a:r>
          </a:p>
        </p:txBody>
      </p:sp>
      <p:sp>
        <p:nvSpPr>
          <p:cNvPr id="3" name="内容占位符 2">
            <a:extLst>
              <a:ext uri="{FF2B5EF4-FFF2-40B4-BE49-F238E27FC236}">
                <a16:creationId xmlns:a16="http://schemas.microsoft.com/office/drawing/2014/main" id="{2606715E-F0EB-46FF-87F1-2B001D4278B5}"/>
              </a:ext>
            </a:extLst>
          </p:cNvPr>
          <p:cNvSpPr>
            <a:spLocks noGrp="1"/>
          </p:cNvSpPr>
          <p:nvPr>
            <p:ph idx="1"/>
          </p:nvPr>
        </p:nvSpPr>
        <p:spPr/>
        <p:txBody>
          <a:bodyPr/>
          <a:lstStyle/>
          <a:p>
            <a:r>
              <a:rPr lang="zh-CN" altLang="en-US" dirty="0"/>
              <a:t>使用</a:t>
            </a:r>
            <a:r>
              <a:rPr lang="en-US" altLang="zh-CN" dirty="0"/>
              <a:t>ResNet-50</a:t>
            </a:r>
            <a:r>
              <a:rPr lang="zh-CN" altLang="en-US" dirty="0"/>
              <a:t>模型模型来生成特征重要性估计和训练。</a:t>
            </a:r>
            <a:endParaRPr lang="en-US" altLang="zh-CN" dirty="0"/>
          </a:p>
          <a:p>
            <a:endParaRPr lang="en-US" altLang="zh-CN" dirty="0"/>
          </a:p>
          <a:p>
            <a:r>
              <a:rPr lang="zh-CN" altLang="en-US" dirty="0"/>
              <a:t>结论</a:t>
            </a:r>
            <a:r>
              <a:rPr lang="en-US" altLang="zh-CN" dirty="0"/>
              <a:t>1</a:t>
            </a:r>
            <a:r>
              <a:rPr lang="zh-CN" altLang="en-US" dirty="0"/>
              <a:t>：对于随机分配，用恒定值替换输入的很大一部分后，模型不仅可以训练，而且效果仍然很好。</a:t>
            </a:r>
          </a:p>
        </p:txBody>
      </p:sp>
    </p:spTree>
    <p:extLst>
      <p:ext uri="{BB962C8B-B14F-4D97-AF65-F5344CB8AC3E}">
        <p14:creationId xmlns:p14="http://schemas.microsoft.com/office/powerpoint/2010/main" val="14694162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54F80-C66B-4B68-8A1C-29139C6E8625}"/>
              </a:ext>
            </a:extLst>
          </p:cNvPr>
          <p:cNvSpPr>
            <a:spLocks noGrp="1"/>
          </p:cNvSpPr>
          <p:nvPr>
            <p:ph type="title"/>
          </p:nvPr>
        </p:nvSpPr>
        <p:spPr/>
        <p:txBody>
          <a:bodyPr/>
          <a:lstStyle/>
          <a:p>
            <a:r>
              <a:rPr lang="zh-CN" altLang="en-US" dirty="0"/>
              <a:t>为何要</a:t>
            </a:r>
            <a:r>
              <a:rPr lang="en-US" altLang="zh-CN" dirty="0"/>
              <a:t>Retrain? </a:t>
            </a:r>
            <a:endParaRPr lang="zh-CN" altLang="en-US" dirty="0"/>
          </a:p>
        </p:txBody>
      </p:sp>
      <p:pic>
        <p:nvPicPr>
          <p:cNvPr id="5" name="内容占位符 4">
            <a:extLst>
              <a:ext uri="{FF2B5EF4-FFF2-40B4-BE49-F238E27FC236}">
                <a16:creationId xmlns:a16="http://schemas.microsoft.com/office/drawing/2014/main" id="{348EFBC6-258A-4488-ACA3-2371AF2785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03473" y="305063"/>
            <a:ext cx="4176794" cy="6247874"/>
          </a:xfrm>
        </p:spPr>
      </p:pic>
      <p:sp>
        <p:nvSpPr>
          <p:cNvPr id="6" name="文本框 5">
            <a:extLst>
              <a:ext uri="{FF2B5EF4-FFF2-40B4-BE49-F238E27FC236}">
                <a16:creationId xmlns:a16="http://schemas.microsoft.com/office/drawing/2014/main" id="{8BFC55F8-363F-455E-8CB5-47390B76B4C1}"/>
              </a:ext>
            </a:extLst>
          </p:cNvPr>
          <p:cNvSpPr txBox="1"/>
          <p:nvPr/>
        </p:nvSpPr>
        <p:spPr>
          <a:xfrm>
            <a:off x="901365" y="1859973"/>
            <a:ext cx="5031844" cy="830997"/>
          </a:xfrm>
          <a:prstGeom prst="rect">
            <a:avLst/>
          </a:prstGeom>
          <a:noFill/>
        </p:spPr>
        <p:txBody>
          <a:bodyPr wrap="square" rtlCol="0">
            <a:spAutoFit/>
          </a:bodyPr>
          <a:lstStyle/>
          <a:p>
            <a:r>
              <a:rPr lang="zh-CN" altLang="en-US" sz="2400" dirty="0"/>
              <a:t>对于所有修改阈值，未经重新训练的模型都会带来更多的精度下降。</a:t>
            </a:r>
          </a:p>
        </p:txBody>
      </p:sp>
    </p:spTree>
    <p:extLst>
      <p:ext uri="{BB962C8B-B14F-4D97-AF65-F5344CB8AC3E}">
        <p14:creationId xmlns:p14="http://schemas.microsoft.com/office/powerpoint/2010/main" val="10191845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239309F-2602-4E38-BC82-B660BCCA6083}"/>
              </a:ext>
            </a:extLst>
          </p:cNvPr>
          <p:cNvSpPr>
            <a:spLocks noGrp="1"/>
          </p:cNvSpPr>
          <p:nvPr>
            <p:ph idx="1"/>
          </p:nvPr>
        </p:nvSpPr>
        <p:spPr>
          <a:xfrm>
            <a:off x="838200" y="402070"/>
            <a:ext cx="10515600" cy="4351338"/>
          </a:xfrm>
        </p:spPr>
        <p:txBody>
          <a:bodyPr/>
          <a:lstStyle/>
          <a:p>
            <a:r>
              <a:rPr lang="zh-CN" altLang="en-US" dirty="0"/>
              <a:t>文章还考虑了另一种相反的策略：</a:t>
            </a:r>
            <a:r>
              <a:rPr lang="en-US" altLang="zh-CN" dirty="0"/>
              <a:t>KAR</a:t>
            </a:r>
            <a:r>
              <a:rPr lang="zh-CN" altLang="en-US" dirty="0"/>
              <a:t>（</a:t>
            </a:r>
            <a:r>
              <a:rPr lang="en-US" altLang="zh-CN" dirty="0"/>
              <a:t>Keep And Retrain</a:t>
            </a:r>
            <a:r>
              <a:rPr lang="zh-CN" altLang="en-US" dirty="0"/>
              <a:t>），对每个估算器，保留该估算器认为对分类任务来说最重要的像素，而用恒定的平均值替换原始输入的其他特征。右侧：</a:t>
            </a:r>
          </a:p>
        </p:txBody>
      </p:sp>
      <p:pic>
        <p:nvPicPr>
          <p:cNvPr id="5" name="图片 4">
            <a:extLst>
              <a:ext uri="{FF2B5EF4-FFF2-40B4-BE49-F238E27FC236}">
                <a16:creationId xmlns:a16="http://schemas.microsoft.com/office/drawing/2014/main" id="{EF91A6FE-EC08-4EB9-95A2-C57F7834CD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205" y="1877928"/>
            <a:ext cx="8050310" cy="4351337"/>
          </a:xfrm>
          <a:prstGeom prst="rect">
            <a:avLst/>
          </a:prstGeom>
        </p:spPr>
      </p:pic>
      <p:sp>
        <p:nvSpPr>
          <p:cNvPr id="6" name="文本框 5">
            <a:extLst>
              <a:ext uri="{FF2B5EF4-FFF2-40B4-BE49-F238E27FC236}">
                <a16:creationId xmlns:a16="http://schemas.microsoft.com/office/drawing/2014/main" id="{48730247-E1D2-46ED-B8B5-E2573E87999A}"/>
              </a:ext>
            </a:extLst>
          </p:cNvPr>
          <p:cNvSpPr txBox="1"/>
          <p:nvPr/>
        </p:nvSpPr>
        <p:spPr>
          <a:xfrm>
            <a:off x="8888510" y="2410691"/>
            <a:ext cx="3019472" cy="1938992"/>
          </a:xfrm>
          <a:prstGeom prst="rect">
            <a:avLst/>
          </a:prstGeom>
          <a:noFill/>
        </p:spPr>
        <p:txBody>
          <a:bodyPr wrap="square" rtlCol="0">
            <a:spAutoFit/>
          </a:bodyPr>
          <a:lstStyle/>
          <a:p>
            <a:r>
              <a:rPr lang="zh-CN" altLang="en-US" sz="2400" dirty="0"/>
              <a:t>结论</a:t>
            </a:r>
            <a:r>
              <a:rPr lang="en-US" altLang="zh-CN" sz="2400" dirty="0"/>
              <a:t>2</a:t>
            </a:r>
            <a:r>
              <a:rPr lang="zh-CN" altLang="en-US" sz="2400" dirty="0"/>
              <a:t>：</a:t>
            </a:r>
            <a:r>
              <a:rPr lang="en-US" altLang="zh-CN" sz="2400" dirty="0"/>
              <a:t>KAR</a:t>
            </a:r>
            <a:r>
              <a:rPr lang="zh-CN" altLang="en-US" sz="2400" dirty="0"/>
              <a:t>是一个更宽松的条件，它不像</a:t>
            </a:r>
            <a:r>
              <a:rPr lang="en-US" altLang="zh-CN" sz="2400" dirty="0"/>
              <a:t>ROAR</a:t>
            </a:r>
            <a:r>
              <a:rPr lang="zh-CN" altLang="en-US" sz="2400" dirty="0"/>
              <a:t>一样，能对不同的估计器的效果做出更显式的评估。</a:t>
            </a:r>
          </a:p>
        </p:txBody>
      </p:sp>
    </p:spTree>
    <p:extLst>
      <p:ext uri="{BB962C8B-B14F-4D97-AF65-F5344CB8AC3E}">
        <p14:creationId xmlns:p14="http://schemas.microsoft.com/office/powerpoint/2010/main" val="15245029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65EC7-649D-47F1-A2F9-F5C3A520561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14F38DD-77E6-41E3-B904-3DD24FF6E0EF}"/>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1E8E3B60-DDC2-45B2-807C-E3E53CEF3E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022" y="101082"/>
            <a:ext cx="8579129" cy="4637173"/>
          </a:xfrm>
          <a:prstGeom prst="rect">
            <a:avLst/>
          </a:prstGeom>
        </p:spPr>
      </p:pic>
      <p:sp>
        <p:nvSpPr>
          <p:cNvPr id="5" name="文本框 4">
            <a:extLst>
              <a:ext uri="{FF2B5EF4-FFF2-40B4-BE49-F238E27FC236}">
                <a16:creationId xmlns:a16="http://schemas.microsoft.com/office/drawing/2014/main" id="{00F21D8F-468A-476F-B8E0-656C9A800D7A}"/>
              </a:ext>
            </a:extLst>
          </p:cNvPr>
          <p:cNvSpPr txBox="1"/>
          <p:nvPr/>
        </p:nvSpPr>
        <p:spPr>
          <a:xfrm>
            <a:off x="1330855" y="5226776"/>
            <a:ext cx="10022945" cy="461665"/>
          </a:xfrm>
          <a:prstGeom prst="rect">
            <a:avLst/>
          </a:prstGeom>
          <a:noFill/>
        </p:spPr>
        <p:txBody>
          <a:bodyPr wrap="square" rtlCol="0">
            <a:spAutoFit/>
          </a:bodyPr>
          <a:lstStyle/>
          <a:p>
            <a:r>
              <a:rPr lang="zh-CN" altLang="en-US" sz="2400" dirty="0"/>
              <a:t>结论</a:t>
            </a:r>
            <a:r>
              <a:rPr lang="en-US" altLang="zh-CN" sz="2400" dirty="0"/>
              <a:t>3</a:t>
            </a:r>
            <a:r>
              <a:rPr lang="zh-CN" altLang="en-US" sz="2400" dirty="0"/>
              <a:t>：对所有解释方法采用</a:t>
            </a:r>
            <a:r>
              <a:rPr lang="en-US" altLang="zh-CN" sz="2400" dirty="0"/>
              <a:t>SG-SQ</a:t>
            </a:r>
            <a:r>
              <a:rPr lang="zh-CN" altLang="en-US" sz="2400" dirty="0"/>
              <a:t>策略能显著提升其解释效果。</a:t>
            </a:r>
          </a:p>
        </p:txBody>
      </p:sp>
    </p:spTree>
    <p:extLst>
      <p:ext uri="{BB962C8B-B14F-4D97-AF65-F5344CB8AC3E}">
        <p14:creationId xmlns:p14="http://schemas.microsoft.com/office/powerpoint/2010/main" val="15911341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DD89F9-1420-4C15-9FFE-6AB55ED5925A}"/>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53C116A5-DA3A-486F-873C-17489B9DE7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3569" y="800101"/>
            <a:ext cx="7464861" cy="3954978"/>
          </a:xfrm>
        </p:spPr>
      </p:pic>
      <p:sp>
        <p:nvSpPr>
          <p:cNvPr id="6" name="文本框 5">
            <a:extLst>
              <a:ext uri="{FF2B5EF4-FFF2-40B4-BE49-F238E27FC236}">
                <a16:creationId xmlns:a16="http://schemas.microsoft.com/office/drawing/2014/main" id="{CCDDBECA-7813-4B9A-9048-2ACC50F07E84}"/>
              </a:ext>
            </a:extLst>
          </p:cNvPr>
          <p:cNvSpPr txBox="1"/>
          <p:nvPr/>
        </p:nvSpPr>
        <p:spPr>
          <a:xfrm>
            <a:off x="1330855" y="5226776"/>
            <a:ext cx="10022945" cy="1569660"/>
          </a:xfrm>
          <a:prstGeom prst="rect">
            <a:avLst/>
          </a:prstGeom>
          <a:noFill/>
        </p:spPr>
        <p:txBody>
          <a:bodyPr wrap="square" rtlCol="0">
            <a:spAutoFit/>
          </a:bodyPr>
          <a:lstStyle/>
          <a:p>
            <a:r>
              <a:rPr lang="zh-CN" altLang="en-US" sz="2400" dirty="0"/>
              <a:t>结论</a:t>
            </a:r>
            <a:r>
              <a:rPr lang="en-US" altLang="zh-CN" sz="2400" dirty="0"/>
              <a:t>4</a:t>
            </a:r>
            <a:r>
              <a:rPr lang="zh-CN" altLang="en-US" sz="2400" dirty="0"/>
              <a:t>：仅对</a:t>
            </a:r>
            <a:r>
              <a:rPr lang="en-US" altLang="zh-CN" sz="2400" dirty="0"/>
              <a:t>noisy estimates</a:t>
            </a:r>
            <a:r>
              <a:rPr lang="zh-CN" altLang="en-US" sz="2400" dirty="0"/>
              <a:t>采取平均并不能提升解释方法的解释能力</a:t>
            </a:r>
            <a:endParaRPr lang="en-US" altLang="zh-CN" sz="2400" dirty="0"/>
          </a:p>
          <a:p>
            <a:r>
              <a:rPr lang="zh-CN" altLang="en-US" sz="2400" dirty="0"/>
              <a:t>结论</a:t>
            </a:r>
            <a:r>
              <a:rPr lang="en-US" altLang="zh-CN" sz="2400" dirty="0"/>
              <a:t>5</a:t>
            </a:r>
            <a:r>
              <a:rPr lang="zh-CN" altLang="en-US" sz="2400" dirty="0"/>
              <a:t>：仅对</a:t>
            </a:r>
            <a:r>
              <a:rPr lang="en-US" altLang="zh-CN" sz="2400" dirty="0"/>
              <a:t>noisy estimates</a:t>
            </a:r>
            <a:r>
              <a:rPr lang="zh-CN" altLang="en-US" sz="2400" dirty="0"/>
              <a:t>采取平方能提升解释方法的解释能力，但提升能力有限</a:t>
            </a:r>
            <a:endParaRPr lang="en-US" altLang="zh-CN" sz="2400" dirty="0"/>
          </a:p>
          <a:p>
            <a:endParaRPr lang="en-US" altLang="zh-CN" sz="2400" dirty="0"/>
          </a:p>
        </p:txBody>
      </p:sp>
    </p:spTree>
    <p:extLst>
      <p:ext uri="{BB962C8B-B14F-4D97-AF65-F5344CB8AC3E}">
        <p14:creationId xmlns:p14="http://schemas.microsoft.com/office/powerpoint/2010/main" val="13196466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C09B8B-3239-4003-AFBB-472632F483D7}"/>
              </a:ext>
            </a:extLst>
          </p:cNvPr>
          <p:cNvSpPr>
            <a:spLocks noGrp="1"/>
          </p:cNvSpPr>
          <p:nvPr>
            <p:ph type="title"/>
          </p:nvPr>
        </p:nvSpPr>
        <p:spPr/>
        <p:txBody>
          <a:bodyPr/>
          <a:lstStyle/>
          <a:p>
            <a:r>
              <a:rPr lang="en-US" altLang="zh-CN" b="1" dirty="0"/>
              <a:t>Sanity Checks for Saliency Maps</a:t>
            </a:r>
            <a:endParaRPr lang="zh-CN" altLang="en-US" b="1" dirty="0"/>
          </a:p>
        </p:txBody>
      </p:sp>
      <p:sp>
        <p:nvSpPr>
          <p:cNvPr id="3" name="内容占位符 2">
            <a:extLst>
              <a:ext uri="{FF2B5EF4-FFF2-40B4-BE49-F238E27FC236}">
                <a16:creationId xmlns:a16="http://schemas.microsoft.com/office/drawing/2014/main" id="{754347B2-54E5-431D-8231-09FFF7AF9A0F}"/>
              </a:ext>
            </a:extLst>
          </p:cNvPr>
          <p:cNvSpPr>
            <a:spLocks noGrp="1"/>
          </p:cNvSpPr>
          <p:nvPr>
            <p:ph idx="1"/>
          </p:nvPr>
        </p:nvSpPr>
        <p:spPr/>
        <p:txBody>
          <a:bodyPr>
            <a:normAutofit/>
          </a:bodyPr>
          <a:lstStyle/>
          <a:p>
            <a:endParaRPr lang="zh-CN" altLang="en-US" dirty="0"/>
          </a:p>
          <a:p>
            <a:r>
              <a:rPr lang="zh-CN" altLang="en-US" dirty="0"/>
              <a:t>为了评估解释方法的范围和质量，提出了两种易于实施的合理性测试：模型参数随机化测试和数据随机化测试。 这些测试普遍适用于不同的解释方法。</a:t>
            </a:r>
          </a:p>
          <a:p>
            <a:r>
              <a:rPr lang="en-US" altLang="zh-CN" dirty="0"/>
              <a:t>Gradients</a:t>
            </a:r>
            <a:r>
              <a:rPr lang="zh-CN" altLang="en-US" dirty="0"/>
              <a:t>＆</a:t>
            </a:r>
            <a:r>
              <a:rPr lang="en-US" altLang="zh-CN" dirty="0" err="1"/>
              <a:t>GradCAM</a:t>
            </a:r>
            <a:r>
              <a:rPr lang="zh-CN" altLang="en-US" dirty="0"/>
              <a:t>通过了合理性检查，而</a:t>
            </a:r>
            <a:r>
              <a:rPr lang="en-US" altLang="zh-CN" dirty="0"/>
              <a:t>Guided </a:t>
            </a:r>
            <a:r>
              <a:rPr lang="en-US" altLang="zh-CN" dirty="0" err="1"/>
              <a:t>BackProp</a:t>
            </a:r>
            <a:r>
              <a:rPr lang="zh-CN" altLang="en-US" dirty="0"/>
              <a:t>＆</a:t>
            </a:r>
            <a:r>
              <a:rPr lang="en-US" altLang="zh-CN" dirty="0" err="1"/>
              <a:t>GuidedGradCAM</a:t>
            </a:r>
            <a:r>
              <a:rPr lang="zh-CN" altLang="en-US" dirty="0"/>
              <a:t>则失败。 </a:t>
            </a:r>
          </a:p>
        </p:txBody>
      </p:sp>
    </p:spTree>
    <p:extLst>
      <p:ext uri="{BB962C8B-B14F-4D97-AF65-F5344CB8AC3E}">
        <p14:creationId xmlns:p14="http://schemas.microsoft.com/office/powerpoint/2010/main" val="30450561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3238D5-3057-428E-96C4-9F9489490CA3}"/>
              </a:ext>
            </a:extLst>
          </p:cNvPr>
          <p:cNvSpPr>
            <a:spLocks noGrp="1"/>
          </p:cNvSpPr>
          <p:nvPr>
            <p:ph type="title"/>
          </p:nvPr>
        </p:nvSpPr>
        <p:spPr/>
        <p:txBody>
          <a:bodyPr>
            <a:normAutofit/>
          </a:bodyPr>
          <a:lstStyle/>
          <a:p>
            <a:r>
              <a:rPr lang="en-US" altLang="zh-CN" dirty="0"/>
              <a:t>Model Parameter Randomization Test</a:t>
            </a:r>
            <a:endParaRPr lang="zh-CN" altLang="en-US" dirty="0"/>
          </a:p>
        </p:txBody>
      </p:sp>
      <p:sp>
        <p:nvSpPr>
          <p:cNvPr id="3" name="内容占位符 2">
            <a:extLst>
              <a:ext uri="{FF2B5EF4-FFF2-40B4-BE49-F238E27FC236}">
                <a16:creationId xmlns:a16="http://schemas.microsoft.com/office/drawing/2014/main" id="{425B9D32-C313-4599-B354-2C62661DAE51}"/>
              </a:ext>
            </a:extLst>
          </p:cNvPr>
          <p:cNvSpPr>
            <a:spLocks noGrp="1"/>
          </p:cNvSpPr>
          <p:nvPr>
            <p:ph idx="1"/>
          </p:nvPr>
        </p:nvSpPr>
        <p:spPr/>
        <p:txBody>
          <a:bodyPr/>
          <a:lstStyle/>
          <a:p>
            <a:r>
              <a:rPr lang="zh-CN" altLang="en-US" dirty="0"/>
              <a:t>模型的参数设置对模型在训练过程中从数据中学到的内容进行编码，并确定测试集的性能。 因此，为了使</a:t>
            </a:r>
            <a:r>
              <a:rPr lang="en-US" altLang="zh-CN" dirty="0"/>
              <a:t>saliency methods</a:t>
            </a:r>
            <a:r>
              <a:rPr lang="zh-CN" altLang="en-US" dirty="0"/>
              <a:t>可用于调试模型，它应该对模型参数敏感。</a:t>
            </a:r>
            <a:endParaRPr lang="en-US" altLang="zh-CN" dirty="0"/>
          </a:p>
          <a:p>
            <a:r>
              <a:rPr lang="zh-CN" altLang="en-US" dirty="0"/>
              <a:t>例如，考虑模型：</a:t>
            </a:r>
            <a:r>
              <a:rPr lang="en-US" altLang="zh-CN" dirty="0"/>
              <a:t>f(x)=ax_1+bx_2</a:t>
            </a:r>
            <a:r>
              <a:rPr lang="zh-CN" altLang="en-US" dirty="0"/>
              <a:t>，基于梯度的解释由向量（</a:t>
            </a:r>
            <a:r>
              <a:rPr lang="en-US" altLang="zh-CN" dirty="0" err="1"/>
              <a:t>a,b</a:t>
            </a:r>
            <a:r>
              <a:rPr lang="zh-CN" altLang="en-US" dirty="0"/>
              <a:t>）给出。</a:t>
            </a:r>
            <a:endParaRPr lang="en-US" altLang="zh-CN" dirty="0"/>
          </a:p>
          <a:p>
            <a:r>
              <a:rPr lang="zh-CN" altLang="en-US" dirty="0"/>
              <a:t>因此，作者提出的模型参数随机化测试评估了一种解释方法对模型参数的敏感性。</a:t>
            </a:r>
            <a:endParaRPr lang="en-US" altLang="zh-CN" dirty="0"/>
          </a:p>
          <a:p>
            <a:r>
              <a:rPr lang="zh-CN" altLang="en-US" dirty="0"/>
              <a:t>结果的可视化方法：</a:t>
            </a:r>
            <a:r>
              <a:rPr lang="en-US" altLang="zh-CN" dirty="0"/>
              <a:t>1</a:t>
            </a:r>
            <a:r>
              <a:rPr lang="zh-CN" altLang="en-US" dirty="0"/>
              <a:t>、</a:t>
            </a:r>
            <a:r>
              <a:rPr lang="en-US" altLang="zh-CN" dirty="0"/>
              <a:t>ABS</a:t>
            </a:r>
            <a:r>
              <a:rPr lang="zh-CN" altLang="en-US" dirty="0"/>
              <a:t>：对</a:t>
            </a:r>
            <a:r>
              <a:rPr lang="en-US" altLang="zh-CN" dirty="0"/>
              <a:t>saliency map</a:t>
            </a:r>
            <a:r>
              <a:rPr lang="zh-CN" altLang="en-US" dirty="0"/>
              <a:t>进行标准化之后取绝对值；</a:t>
            </a:r>
            <a:r>
              <a:rPr lang="en-US" altLang="zh-CN" dirty="0"/>
              <a:t>2</a:t>
            </a:r>
            <a:r>
              <a:rPr lang="zh-CN" altLang="en-US" dirty="0"/>
              <a:t>、</a:t>
            </a:r>
            <a:r>
              <a:rPr lang="en-US" altLang="zh-CN" dirty="0"/>
              <a:t>diverging</a:t>
            </a:r>
            <a:r>
              <a:rPr lang="zh-CN" altLang="en-US" dirty="0"/>
              <a:t>：保留原始</a:t>
            </a:r>
            <a:r>
              <a:rPr lang="en-US" altLang="zh-CN" dirty="0"/>
              <a:t>saliency map</a:t>
            </a:r>
            <a:r>
              <a:rPr lang="zh-CN" altLang="en-US" dirty="0"/>
              <a:t>，采用不同颜色来展示正</a:t>
            </a:r>
            <a:r>
              <a:rPr lang="en-US" altLang="zh-CN" dirty="0"/>
              <a:t>/</a:t>
            </a:r>
            <a:r>
              <a:rPr lang="zh-CN" altLang="en-US" dirty="0"/>
              <a:t>负向重要性。</a:t>
            </a:r>
            <a:endParaRPr lang="en-US" altLang="zh-CN" dirty="0"/>
          </a:p>
          <a:p>
            <a:endParaRPr lang="en-US" altLang="zh-CN" dirty="0">
              <a:sym typeface="Wingdings" panose="05000000000000000000" pitchFamily="2" charset="2"/>
            </a:endParaRPr>
          </a:p>
          <a:p>
            <a:endParaRPr lang="zh-CN" altLang="en-US" dirty="0"/>
          </a:p>
        </p:txBody>
      </p:sp>
    </p:spTree>
    <p:extLst>
      <p:ext uri="{BB962C8B-B14F-4D97-AF65-F5344CB8AC3E}">
        <p14:creationId xmlns:p14="http://schemas.microsoft.com/office/powerpoint/2010/main" val="29824343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87B7F24-8DB3-4FA0-94B7-6FC8B99CD7B5}"/>
              </a:ext>
            </a:extLst>
          </p:cNvPr>
          <p:cNvSpPr>
            <a:spLocks noGrp="1"/>
          </p:cNvSpPr>
          <p:nvPr>
            <p:ph idx="1"/>
          </p:nvPr>
        </p:nvSpPr>
        <p:spPr>
          <a:xfrm>
            <a:off x="838200" y="277379"/>
            <a:ext cx="10515600" cy="4351338"/>
          </a:xfrm>
        </p:spPr>
        <p:txBody>
          <a:bodyPr/>
          <a:lstStyle/>
          <a:p>
            <a:r>
              <a:rPr lang="en-US" altLang="zh-CN" dirty="0"/>
              <a:t>Cascading Randomization</a:t>
            </a:r>
            <a:r>
              <a:rPr lang="zh-CN" altLang="en-US" dirty="0"/>
              <a:t>：</a:t>
            </a:r>
            <a:endParaRPr lang="en-US" altLang="zh-CN" dirty="0"/>
          </a:p>
          <a:p>
            <a:r>
              <a:rPr lang="zh-CN" altLang="en-US" dirty="0"/>
              <a:t>在</a:t>
            </a:r>
            <a:r>
              <a:rPr lang="en-US" altLang="zh-CN" dirty="0"/>
              <a:t>Cascading Randomization</a:t>
            </a:r>
            <a:r>
              <a:rPr lang="zh-CN" altLang="en-US" dirty="0"/>
              <a:t>中，我们从顶层开始一直到底层对模型的权重进行随机化。 该过程破坏了从顶层到底层的学习权重。 </a:t>
            </a:r>
          </a:p>
          <a:p>
            <a:endParaRPr lang="zh-CN" altLang="en-US" dirty="0"/>
          </a:p>
        </p:txBody>
      </p:sp>
      <p:pic>
        <p:nvPicPr>
          <p:cNvPr id="5" name="图片 4">
            <a:extLst>
              <a:ext uri="{FF2B5EF4-FFF2-40B4-BE49-F238E27FC236}">
                <a16:creationId xmlns:a16="http://schemas.microsoft.com/office/drawing/2014/main" id="{657DDD7B-46B6-467A-A281-B15B662DCC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509" y="1613533"/>
            <a:ext cx="6760097" cy="4894351"/>
          </a:xfrm>
          <a:prstGeom prst="rect">
            <a:avLst/>
          </a:prstGeom>
        </p:spPr>
      </p:pic>
    </p:spTree>
    <p:extLst>
      <p:ext uri="{BB962C8B-B14F-4D97-AF65-F5344CB8AC3E}">
        <p14:creationId xmlns:p14="http://schemas.microsoft.com/office/powerpoint/2010/main" val="498853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9535F3-D91C-42DC-B72C-6EBC330039C0}"/>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44F64B3C-02CB-4DA5-B6AD-37299BC9EC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96936" y="284498"/>
            <a:ext cx="5798127" cy="6490086"/>
          </a:xfrm>
        </p:spPr>
      </p:pic>
    </p:spTree>
    <p:extLst>
      <p:ext uri="{BB962C8B-B14F-4D97-AF65-F5344CB8AC3E}">
        <p14:creationId xmlns:p14="http://schemas.microsoft.com/office/powerpoint/2010/main" val="41185686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34B700-C520-495C-BBCC-119F3739B91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98541FE4-F8B0-4157-992A-E5C06ED88065}"/>
              </a:ext>
            </a:extLst>
          </p:cNvPr>
          <p:cNvSpPr>
            <a:spLocks noGrp="1"/>
          </p:cNvSpPr>
          <p:nvPr>
            <p:ph idx="1"/>
          </p:nvPr>
        </p:nvSpPr>
        <p:spPr/>
        <p:txBody>
          <a:bodyPr/>
          <a:lstStyle/>
          <a:p>
            <a:r>
              <a:rPr lang="en-US" altLang="zh-CN" dirty="0"/>
              <a:t>Independent Randomization</a:t>
            </a:r>
          </a:p>
          <a:p>
            <a:r>
              <a:rPr lang="zh-CN" altLang="en-US" dirty="0"/>
              <a:t>作为模型参数随机化测试的另一种形式，我们进行了独立的逐层随机化，目的是解除解释对网络不同层的依赖性。 因此，我们可以评估</a:t>
            </a:r>
            <a:r>
              <a:rPr lang="en-US" altLang="zh-CN" dirty="0"/>
              <a:t>saliency masks</a:t>
            </a:r>
            <a:r>
              <a:rPr lang="zh-CN" altLang="en-US" dirty="0"/>
              <a:t>对较低和较高层权重的依赖性。结果在文章的附录中，得到的结论和</a:t>
            </a:r>
            <a:r>
              <a:rPr lang="en-US" altLang="zh-CN" dirty="0"/>
              <a:t>Cascading Randomization</a:t>
            </a:r>
            <a:r>
              <a:rPr lang="zh-CN" altLang="en-US" dirty="0"/>
              <a:t>是一致的。</a:t>
            </a:r>
          </a:p>
        </p:txBody>
      </p:sp>
    </p:spTree>
    <p:extLst>
      <p:ext uri="{BB962C8B-B14F-4D97-AF65-F5344CB8AC3E}">
        <p14:creationId xmlns:p14="http://schemas.microsoft.com/office/powerpoint/2010/main" val="2890129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6D0EE-3491-4EFC-A51C-B2F8D89FA002}"/>
              </a:ext>
            </a:extLst>
          </p:cNvPr>
          <p:cNvSpPr>
            <a:spLocks noGrp="1"/>
          </p:cNvSpPr>
          <p:nvPr>
            <p:ph type="title"/>
          </p:nvPr>
        </p:nvSpPr>
        <p:spPr/>
        <p:txBody>
          <a:bodyPr/>
          <a:lstStyle/>
          <a:p>
            <a:r>
              <a:rPr lang="zh-CN" altLang="en-US" dirty="0"/>
              <a:t>为何需要可解释性？</a:t>
            </a:r>
          </a:p>
        </p:txBody>
      </p:sp>
      <p:sp>
        <p:nvSpPr>
          <p:cNvPr id="3" name="内容占位符 2">
            <a:extLst>
              <a:ext uri="{FF2B5EF4-FFF2-40B4-BE49-F238E27FC236}">
                <a16:creationId xmlns:a16="http://schemas.microsoft.com/office/drawing/2014/main" id="{5A68C82F-8782-4375-A802-DA914828CEC0}"/>
              </a:ext>
            </a:extLst>
          </p:cNvPr>
          <p:cNvSpPr>
            <a:spLocks noGrp="1"/>
          </p:cNvSpPr>
          <p:nvPr>
            <p:ph idx="1"/>
          </p:nvPr>
        </p:nvSpPr>
        <p:spPr/>
        <p:txBody>
          <a:bodyPr>
            <a:normAutofit/>
          </a:bodyPr>
          <a:lstStyle/>
          <a:p>
            <a:r>
              <a:rPr lang="zh-CN" altLang="en-US" dirty="0"/>
              <a:t>对可解释性的需求源于问题形式化的</a:t>
            </a:r>
            <a:r>
              <a:rPr lang="zh-CN" altLang="en-US" b="1" dirty="0"/>
              <a:t>不完整（</a:t>
            </a:r>
            <a:r>
              <a:rPr lang="en-US" altLang="zh-CN" b="1" dirty="0"/>
              <a:t>incompleteness</a:t>
            </a:r>
            <a:r>
              <a:rPr lang="zh-CN" altLang="en-US" b="1" dirty="0"/>
              <a:t>）</a:t>
            </a:r>
            <a:r>
              <a:rPr lang="zh-CN" altLang="en-US" dirty="0"/>
              <a:t>。</a:t>
            </a:r>
            <a:endParaRPr lang="en-US" altLang="zh-CN" dirty="0"/>
          </a:p>
          <a:p>
            <a:r>
              <a:rPr lang="zh-CN" altLang="en-US" dirty="0"/>
              <a:t>不完整性与不确定性不同</a:t>
            </a:r>
            <a:endParaRPr lang="en-US" altLang="zh-CN" dirty="0"/>
          </a:p>
          <a:p>
            <a:r>
              <a:rPr lang="zh-CN" altLang="en-US" dirty="0"/>
              <a:t>需要可解释性的场景：</a:t>
            </a:r>
            <a:endParaRPr lang="en-US" altLang="zh-CN" dirty="0"/>
          </a:p>
          <a:p>
            <a:r>
              <a:rPr lang="en-US" altLang="zh-CN" dirty="0"/>
              <a:t>Scientific Understanding</a:t>
            </a:r>
          </a:p>
          <a:p>
            <a:r>
              <a:rPr lang="en-US" altLang="zh-CN" dirty="0"/>
              <a:t>Safety</a:t>
            </a:r>
          </a:p>
          <a:p>
            <a:r>
              <a:rPr lang="en-US" altLang="zh-CN" dirty="0"/>
              <a:t>Ethics</a:t>
            </a:r>
          </a:p>
          <a:p>
            <a:r>
              <a:rPr lang="en-US" altLang="zh-CN" dirty="0"/>
              <a:t>Mismatched objectives</a:t>
            </a:r>
          </a:p>
          <a:p>
            <a:r>
              <a:rPr lang="en-US" altLang="zh-CN" dirty="0"/>
              <a:t>……</a:t>
            </a:r>
            <a:endParaRPr lang="zh-CN" altLang="en-US" dirty="0"/>
          </a:p>
        </p:txBody>
      </p:sp>
    </p:spTree>
    <p:extLst>
      <p:ext uri="{BB962C8B-B14F-4D97-AF65-F5344CB8AC3E}">
        <p14:creationId xmlns:p14="http://schemas.microsoft.com/office/powerpoint/2010/main" val="26860770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3F241-BD51-4F34-ACC2-73AD152620AA}"/>
              </a:ext>
            </a:extLst>
          </p:cNvPr>
          <p:cNvSpPr>
            <a:spLocks noGrp="1"/>
          </p:cNvSpPr>
          <p:nvPr>
            <p:ph type="title"/>
          </p:nvPr>
        </p:nvSpPr>
        <p:spPr/>
        <p:txBody>
          <a:bodyPr/>
          <a:lstStyle/>
          <a:p>
            <a:r>
              <a:rPr lang="en-US" altLang="zh-CN" dirty="0"/>
              <a:t>Data Randomization Test</a:t>
            </a:r>
            <a:endParaRPr lang="zh-CN" altLang="en-US" dirty="0"/>
          </a:p>
        </p:txBody>
      </p:sp>
      <p:sp>
        <p:nvSpPr>
          <p:cNvPr id="3" name="内容占位符 2">
            <a:extLst>
              <a:ext uri="{FF2B5EF4-FFF2-40B4-BE49-F238E27FC236}">
                <a16:creationId xmlns:a16="http://schemas.microsoft.com/office/drawing/2014/main" id="{5F1B1A4F-20E5-4CC8-9C2F-A7C36FABD4ED}"/>
              </a:ext>
            </a:extLst>
          </p:cNvPr>
          <p:cNvSpPr>
            <a:spLocks noGrp="1"/>
          </p:cNvSpPr>
          <p:nvPr>
            <p:ph idx="1"/>
          </p:nvPr>
        </p:nvSpPr>
        <p:spPr/>
        <p:txBody>
          <a:bodyPr>
            <a:normAutofit/>
          </a:bodyPr>
          <a:lstStyle/>
          <a:p>
            <a:r>
              <a:rPr lang="zh-CN" altLang="en-US" dirty="0"/>
              <a:t>模型准确预测的可行性取决于实例（例如图像）与数据标签之间的关系。 </a:t>
            </a:r>
            <a:endParaRPr lang="en-US" altLang="zh-CN" dirty="0"/>
          </a:p>
          <a:p>
            <a:r>
              <a:rPr lang="zh-CN" altLang="en-US" dirty="0"/>
              <a:t>数据随机化测试评估解释方法对实例与标签之间关系的敏感性。 对数据随机化的标签不敏感的解释方法不可能解释数据生成过程中存在的实例与标签之间关系的机制。</a:t>
            </a:r>
            <a:endParaRPr lang="en-US" altLang="zh-CN" dirty="0"/>
          </a:p>
          <a:p>
            <a:r>
              <a:rPr lang="zh-CN" altLang="en-US" dirty="0"/>
              <a:t>在实验中，置换了每个模型和数据集对的训练标签，并将模型训练到大于</a:t>
            </a:r>
            <a:r>
              <a:rPr lang="en-US" altLang="zh-CN" dirty="0"/>
              <a:t>95</a:t>
            </a:r>
            <a:r>
              <a:rPr lang="zh-CN" altLang="en-US" dirty="0"/>
              <a:t>％的训练集精度。 对于每个生成的模型，在相同的输入数据上对使用真实标签训练的模型和在随机排列的标签训练的模型计算</a:t>
            </a:r>
            <a:r>
              <a:rPr lang="en-US" altLang="zh-CN" dirty="0"/>
              <a:t>explanations</a:t>
            </a:r>
            <a:r>
              <a:rPr lang="zh-CN" altLang="en-US" dirty="0"/>
              <a:t>。</a:t>
            </a:r>
          </a:p>
        </p:txBody>
      </p:sp>
    </p:spTree>
    <p:extLst>
      <p:ext uri="{BB962C8B-B14F-4D97-AF65-F5344CB8AC3E}">
        <p14:creationId xmlns:p14="http://schemas.microsoft.com/office/powerpoint/2010/main" val="27960738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4A8586-C4DF-4B8A-82BE-B745A25985AA}"/>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BB224A54-0D87-4BD1-8BAC-3C97DCF369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645025"/>
            <a:ext cx="7590147" cy="5113429"/>
          </a:xfrm>
        </p:spPr>
      </p:pic>
    </p:spTree>
    <p:extLst>
      <p:ext uri="{BB962C8B-B14F-4D97-AF65-F5344CB8AC3E}">
        <p14:creationId xmlns:p14="http://schemas.microsoft.com/office/powerpoint/2010/main" val="14481017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4B658E-5CF3-43FC-A395-E2B74CFAB010}"/>
              </a:ext>
            </a:extLst>
          </p:cNvPr>
          <p:cNvSpPr>
            <a:spLocks noGrp="1"/>
          </p:cNvSpPr>
          <p:nvPr>
            <p:ph type="title"/>
          </p:nvPr>
        </p:nvSpPr>
        <p:spPr/>
        <p:txBody>
          <a:bodyPr/>
          <a:lstStyle/>
          <a:p>
            <a:r>
              <a:rPr lang="en-US" altLang="zh-CN" dirty="0"/>
              <a:t>Discussions</a:t>
            </a:r>
            <a:endParaRPr lang="zh-CN" altLang="en-US" dirty="0"/>
          </a:p>
        </p:txBody>
      </p:sp>
      <p:pic>
        <p:nvPicPr>
          <p:cNvPr id="5" name="内容占位符 4">
            <a:extLst>
              <a:ext uri="{FF2B5EF4-FFF2-40B4-BE49-F238E27FC236}">
                <a16:creationId xmlns:a16="http://schemas.microsoft.com/office/drawing/2014/main" id="{DB16E938-E520-4226-8E41-0EFEA66BDB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368671"/>
            <a:ext cx="8124818" cy="1497088"/>
          </a:xfrm>
        </p:spPr>
      </p:pic>
      <p:pic>
        <p:nvPicPr>
          <p:cNvPr id="7" name="图片 6">
            <a:extLst>
              <a:ext uri="{FF2B5EF4-FFF2-40B4-BE49-F238E27FC236}">
                <a16:creationId xmlns:a16="http://schemas.microsoft.com/office/drawing/2014/main" id="{FACF74B5-8B88-400A-BF02-9315023A9E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7057" y="5537919"/>
            <a:ext cx="7386731" cy="1093790"/>
          </a:xfrm>
          <a:prstGeom prst="rect">
            <a:avLst/>
          </a:prstGeom>
        </p:spPr>
      </p:pic>
      <p:pic>
        <p:nvPicPr>
          <p:cNvPr id="9" name="图片 8">
            <a:extLst>
              <a:ext uri="{FF2B5EF4-FFF2-40B4-BE49-F238E27FC236}">
                <a16:creationId xmlns:a16="http://schemas.microsoft.com/office/drawing/2014/main" id="{79E06ABA-031D-4292-8198-953DD6EF13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4513" y="2935004"/>
            <a:ext cx="5772192" cy="2533669"/>
          </a:xfrm>
          <a:prstGeom prst="rect">
            <a:avLst/>
          </a:prstGeom>
        </p:spPr>
      </p:pic>
    </p:spTree>
    <p:extLst>
      <p:ext uri="{BB962C8B-B14F-4D97-AF65-F5344CB8AC3E}">
        <p14:creationId xmlns:p14="http://schemas.microsoft.com/office/powerpoint/2010/main" val="21113851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78A4498-E99F-424F-9739-A5B376C22D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4376"/>
            <a:ext cx="5532582" cy="3630950"/>
          </a:xfrm>
          <a:prstGeom prst="rect">
            <a:avLst/>
          </a:prstGeom>
        </p:spPr>
      </p:pic>
      <p:pic>
        <p:nvPicPr>
          <p:cNvPr id="8" name="图片 7">
            <a:extLst>
              <a:ext uri="{FF2B5EF4-FFF2-40B4-BE49-F238E27FC236}">
                <a16:creationId xmlns:a16="http://schemas.microsoft.com/office/drawing/2014/main" id="{5D3270E5-16E2-415C-8A76-2B49D907EB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8556" y="698353"/>
            <a:ext cx="6096236" cy="853356"/>
          </a:xfrm>
          <a:prstGeom prst="rect">
            <a:avLst/>
          </a:prstGeom>
        </p:spPr>
      </p:pic>
      <p:pic>
        <p:nvPicPr>
          <p:cNvPr id="10" name="图片 9">
            <a:extLst>
              <a:ext uri="{FF2B5EF4-FFF2-40B4-BE49-F238E27FC236}">
                <a16:creationId xmlns:a16="http://schemas.microsoft.com/office/drawing/2014/main" id="{F419014F-3C7F-4FC8-A990-622D33115B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6431" y="1503439"/>
            <a:ext cx="3135107" cy="3794579"/>
          </a:xfrm>
          <a:prstGeom prst="rect">
            <a:avLst/>
          </a:prstGeom>
        </p:spPr>
      </p:pic>
      <p:pic>
        <p:nvPicPr>
          <p:cNvPr id="12" name="图片 11">
            <a:extLst>
              <a:ext uri="{FF2B5EF4-FFF2-40B4-BE49-F238E27FC236}">
                <a16:creationId xmlns:a16="http://schemas.microsoft.com/office/drawing/2014/main" id="{E23B53F3-9D08-416C-AF12-DBA1B61AEC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1600" y="3944995"/>
            <a:ext cx="4710147" cy="1855442"/>
          </a:xfrm>
          <a:prstGeom prst="rect">
            <a:avLst/>
          </a:prstGeom>
        </p:spPr>
      </p:pic>
      <p:pic>
        <p:nvPicPr>
          <p:cNvPr id="15" name="图片 14">
            <a:extLst>
              <a:ext uri="{FF2B5EF4-FFF2-40B4-BE49-F238E27FC236}">
                <a16:creationId xmlns:a16="http://schemas.microsoft.com/office/drawing/2014/main" id="{4F49F018-FF9F-47F5-8758-E91B2E2411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11537" y="5905717"/>
            <a:ext cx="5249434" cy="853356"/>
          </a:xfrm>
          <a:prstGeom prst="rect">
            <a:avLst/>
          </a:prstGeom>
        </p:spPr>
      </p:pic>
    </p:spTree>
    <p:extLst>
      <p:ext uri="{BB962C8B-B14F-4D97-AF65-F5344CB8AC3E}">
        <p14:creationId xmlns:p14="http://schemas.microsoft.com/office/powerpoint/2010/main" val="19919643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00D9B8-DE44-4C91-9168-CFECD56D12A4}"/>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CFB7A33F-554B-46E9-8393-3B6D529B87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8616" y="365125"/>
            <a:ext cx="7622482" cy="4122750"/>
          </a:xfrm>
        </p:spPr>
      </p:pic>
    </p:spTree>
    <p:extLst>
      <p:ext uri="{BB962C8B-B14F-4D97-AF65-F5344CB8AC3E}">
        <p14:creationId xmlns:p14="http://schemas.microsoft.com/office/powerpoint/2010/main" val="20676151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F06965-F9FE-4B2C-961D-B0962089869B}"/>
              </a:ext>
            </a:extLst>
          </p:cNvPr>
          <p:cNvSpPr>
            <a:spLocks noGrp="1"/>
          </p:cNvSpPr>
          <p:nvPr>
            <p:ph type="title"/>
          </p:nvPr>
        </p:nvSpPr>
        <p:spPr/>
        <p:txBody>
          <a:bodyPr/>
          <a:lstStyle/>
          <a:p>
            <a:r>
              <a:rPr lang="en-US" altLang="zh-CN" b="1" dirty="0"/>
              <a:t>Benchmarking Attribution Methods with Relative Feature Importance</a:t>
            </a:r>
            <a:endParaRPr lang="zh-CN" altLang="en-US" b="1" dirty="0"/>
          </a:p>
        </p:txBody>
      </p:sp>
      <p:sp>
        <p:nvSpPr>
          <p:cNvPr id="3" name="内容占位符 2">
            <a:extLst>
              <a:ext uri="{FF2B5EF4-FFF2-40B4-BE49-F238E27FC236}">
                <a16:creationId xmlns:a16="http://schemas.microsoft.com/office/drawing/2014/main" id="{BD91E463-E197-44CD-882C-7D97FD4138E7}"/>
              </a:ext>
            </a:extLst>
          </p:cNvPr>
          <p:cNvSpPr>
            <a:spLocks noGrp="1"/>
          </p:cNvSpPr>
          <p:nvPr>
            <p:ph idx="1"/>
          </p:nvPr>
        </p:nvSpPr>
        <p:spPr/>
        <p:txBody>
          <a:bodyPr>
            <a:normAutofit/>
          </a:bodyPr>
          <a:lstStyle/>
          <a:p>
            <a:r>
              <a:rPr lang="zh-CN" altLang="en-US" dirty="0"/>
              <a:t>机器学习可解释性方法的输出通常由人类评估，以查看是否可以理解。 尽管此做法有很多价值，但这仅是定性评估，容易受到偏见和主观性的影响。因此，定量评估应是未来的发展方向。</a:t>
            </a:r>
            <a:endParaRPr lang="en-US" altLang="zh-CN" dirty="0"/>
          </a:p>
          <a:p>
            <a:r>
              <a:rPr lang="zh-CN" altLang="en-US" dirty="0"/>
              <a:t>然而，由于缺乏</a:t>
            </a:r>
            <a:r>
              <a:rPr lang="en-US" altLang="zh-CN" dirty="0"/>
              <a:t>ground truth</a:t>
            </a:r>
            <a:r>
              <a:rPr lang="zh-CN" altLang="en-US" dirty="0"/>
              <a:t>，难以对特征归因方法进行定量评估：我们不知道实际上哪些输入特征对模型很重要。</a:t>
            </a:r>
          </a:p>
          <a:p>
            <a:r>
              <a:rPr lang="zh-CN" altLang="en-US" dirty="0"/>
              <a:t>实际上，</a:t>
            </a:r>
            <a:r>
              <a:rPr lang="en-US" altLang="zh-CN" dirty="0"/>
              <a:t>Adebayo et al. (2018) </a:t>
            </a:r>
            <a:r>
              <a:rPr lang="zh-CN" altLang="en-US" dirty="0"/>
              <a:t>指出归因方法可能会犯错误，比如将高归因分配给不重要的特征（</a:t>
            </a:r>
            <a:r>
              <a:rPr lang="en-US" altLang="zh-CN" dirty="0"/>
              <a:t>false positive</a:t>
            </a:r>
            <a:r>
              <a:rPr lang="zh-CN" altLang="en-US" dirty="0"/>
              <a:t>），而将低归因分配给重要特征（</a:t>
            </a:r>
            <a:r>
              <a:rPr lang="en-US" altLang="zh-CN" dirty="0"/>
              <a:t>false negative</a:t>
            </a:r>
            <a:r>
              <a:rPr lang="zh-CN" altLang="en-US" dirty="0"/>
              <a:t>）。 在这项工作中，作者专注于研究</a:t>
            </a:r>
            <a:r>
              <a:rPr lang="en-US" altLang="zh-CN" dirty="0"/>
              <a:t>false positive</a:t>
            </a:r>
            <a:r>
              <a:rPr lang="zh-CN" altLang="en-US" dirty="0"/>
              <a:t>这一类错误。</a:t>
            </a:r>
          </a:p>
        </p:txBody>
      </p:sp>
    </p:spTree>
    <p:extLst>
      <p:ext uri="{BB962C8B-B14F-4D97-AF65-F5344CB8AC3E}">
        <p14:creationId xmlns:p14="http://schemas.microsoft.com/office/powerpoint/2010/main" val="726071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86E55B-65E2-477E-B31C-935120810A6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C1634E2-E761-4D8D-9C28-66CF03C2E8A8}"/>
              </a:ext>
            </a:extLst>
          </p:cNvPr>
          <p:cNvSpPr>
            <a:spLocks noGrp="1"/>
          </p:cNvSpPr>
          <p:nvPr>
            <p:ph idx="1"/>
          </p:nvPr>
        </p:nvSpPr>
        <p:spPr/>
        <p:txBody>
          <a:bodyPr/>
          <a:lstStyle/>
          <a:p>
            <a:r>
              <a:rPr lang="zh-CN" altLang="en-US" dirty="0"/>
              <a:t>本文的思路是，通过更改数据集中出现的某些特征的频率来控制特征的相对重要性（相对于另一个模型，特征对一个模型的重要性）。</a:t>
            </a:r>
          </a:p>
          <a:p>
            <a:r>
              <a:rPr lang="zh-CN" altLang="en-US" dirty="0"/>
              <a:t>本文的目标是采用相对重要性来评估特征归因的正确性。</a:t>
            </a:r>
          </a:p>
          <a:p>
            <a:endParaRPr lang="zh-CN" altLang="en-US" dirty="0"/>
          </a:p>
        </p:txBody>
      </p:sp>
    </p:spTree>
    <p:extLst>
      <p:ext uri="{BB962C8B-B14F-4D97-AF65-F5344CB8AC3E}">
        <p14:creationId xmlns:p14="http://schemas.microsoft.com/office/powerpoint/2010/main" val="29059610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A1BCD1-70C4-4704-AA59-E38E1D0F95F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95BC4A9E-B1E6-4F26-BC02-B393F2B9334D}"/>
              </a:ext>
            </a:extLst>
          </p:cNvPr>
          <p:cNvSpPr>
            <a:spLocks noGrp="1"/>
          </p:cNvSpPr>
          <p:nvPr>
            <p:ph idx="1"/>
          </p:nvPr>
        </p:nvSpPr>
        <p:spPr/>
        <p:txBody>
          <a:bodyPr/>
          <a:lstStyle/>
          <a:p>
            <a:r>
              <a:rPr lang="zh-CN" altLang="en-US" dirty="0"/>
              <a:t>基于这种想法，本文提出以下数据集：</a:t>
            </a:r>
          </a:p>
          <a:p>
            <a:endParaRPr lang="zh-CN" altLang="en-US" dirty="0"/>
          </a:p>
        </p:txBody>
      </p:sp>
      <p:pic>
        <p:nvPicPr>
          <p:cNvPr id="5" name="图片 4">
            <a:extLst>
              <a:ext uri="{FF2B5EF4-FFF2-40B4-BE49-F238E27FC236}">
                <a16:creationId xmlns:a16="http://schemas.microsoft.com/office/drawing/2014/main" id="{668FCF26-94C6-4A7C-B5E2-F4830CEBFB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2555" y="2294331"/>
            <a:ext cx="7834486" cy="2269338"/>
          </a:xfrm>
          <a:prstGeom prst="rect">
            <a:avLst/>
          </a:prstGeom>
        </p:spPr>
      </p:pic>
      <p:sp>
        <p:nvSpPr>
          <p:cNvPr id="6" name="矩形 5">
            <a:extLst>
              <a:ext uri="{FF2B5EF4-FFF2-40B4-BE49-F238E27FC236}">
                <a16:creationId xmlns:a16="http://schemas.microsoft.com/office/drawing/2014/main" id="{305073E7-834F-4481-B0D2-F80AF25B9E77}"/>
              </a:ext>
            </a:extLst>
          </p:cNvPr>
          <p:cNvSpPr/>
          <p:nvPr/>
        </p:nvSpPr>
        <p:spPr>
          <a:xfrm>
            <a:off x="838200" y="4698606"/>
            <a:ext cx="9571182" cy="1323439"/>
          </a:xfrm>
          <a:prstGeom prst="rect">
            <a:avLst/>
          </a:prstGeom>
        </p:spPr>
        <p:txBody>
          <a:bodyPr wrap="square">
            <a:spAutoFit/>
          </a:bodyPr>
          <a:lstStyle/>
          <a:p>
            <a:r>
              <a:rPr lang="zh-CN" altLang="en-US" sz="2000" b="1" dirty="0"/>
              <a:t>common feature</a:t>
            </a:r>
            <a:r>
              <a:rPr lang="zh-CN" altLang="en-US" sz="2000" dirty="0"/>
              <a:t>（CF）：具有某种语义（例如，看起来像狗）的一组像素，这些像素通常出现在一个或多个类的所有示例中。</a:t>
            </a:r>
            <a:endParaRPr lang="en-US" altLang="zh-CN" sz="2000" dirty="0"/>
          </a:p>
          <a:p>
            <a:r>
              <a:rPr lang="en-US" altLang="zh-CN" sz="2000" b="1" dirty="0"/>
              <a:t>commonality</a:t>
            </a:r>
            <a:r>
              <a:rPr lang="zh-CN" altLang="en-US" sz="2000" dirty="0"/>
              <a:t>：</a:t>
            </a:r>
            <a:r>
              <a:rPr lang="en-US" altLang="zh-CN" sz="2000" dirty="0"/>
              <a:t>CF</a:t>
            </a:r>
            <a:r>
              <a:rPr lang="zh-CN" altLang="en-US" sz="2000" dirty="0"/>
              <a:t>出现的类数与总类数之间的比率是该</a:t>
            </a:r>
            <a:r>
              <a:rPr lang="en-US" altLang="zh-CN" sz="2000" dirty="0"/>
              <a:t>CF</a:t>
            </a:r>
            <a:r>
              <a:rPr lang="zh-CN" altLang="en-US" sz="2000" dirty="0"/>
              <a:t>的共性（</a:t>
            </a:r>
            <a:r>
              <a:rPr lang="en-US" altLang="zh-CN" sz="2000" dirty="0"/>
              <a:t>k</a:t>
            </a:r>
            <a:r>
              <a:rPr lang="zh-CN" altLang="en-US" sz="2000" dirty="0"/>
              <a:t>）。</a:t>
            </a:r>
            <a:r>
              <a:rPr lang="en-US" altLang="zh-CN" sz="2000" dirty="0"/>
              <a:t>k</a:t>
            </a:r>
            <a:r>
              <a:rPr lang="zh-CN" altLang="en-US" sz="2000" dirty="0"/>
              <a:t>越大，则代表该</a:t>
            </a:r>
            <a:r>
              <a:rPr lang="en-US" altLang="zh-CN" sz="2000" dirty="0"/>
              <a:t>CF</a:t>
            </a:r>
            <a:r>
              <a:rPr lang="zh-CN" altLang="en-US" sz="2000" dirty="0"/>
              <a:t>的特征越</a:t>
            </a:r>
            <a:r>
              <a:rPr lang="en-US" altLang="zh-CN" sz="2000" dirty="0"/>
              <a:t>common</a:t>
            </a:r>
            <a:r>
              <a:rPr lang="zh-CN" altLang="en-US" sz="2000" dirty="0"/>
              <a:t>。</a:t>
            </a:r>
          </a:p>
        </p:txBody>
      </p:sp>
    </p:spTree>
    <p:extLst>
      <p:ext uri="{BB962C8B-B14F-4D97-AF65-F5344CB8AC3E}">
        <p14:creationId xmlns:p14="http://schemas.microsoft.com/office/powerpoint/2010/main" val="1681130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682274-5EBF-4871-9DBB-E00A3786D46D}"/>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33A56D16-0C10-42D2-A04F-D6DECF7D21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85885" y="392681"/>
            <a:ext cx="7378337" cy="1998451"/>
          </a:xfrm>
        </p:spPr>
      </p:pic>
      <p:pic>
        <p:nvPicPr>
          <p:cNvPr id="9" name="图片 8">
            <a:extLst>
              <a:ext uri="{FF2B5EF4-FFF2-40B4-BE49-F238E27FC236}">
                <a16:creationId xmlns:a16="http://schemas.microsoft.com/office/drawing/2014/main" id="{2842390F-D7D5-4C8B-B449-2330A7129A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5884" y="1391906"/>
            <a:ext cx="7378337" cy="5128409"/>
          </a:xfrm>
          <a:prstGeom prst="rect">
            <a:avLst/>
          </a:prstGeom>
        </p:spPr>
      </p:pic>
      <p:sp>
        <p:nvSpPr>
          <p:cNvPr id="10" name="文本框 9">
            <a:extLst>
              <a:ext uri="{FF2B5EF4-FFF2-40B4-BE49-F238E27FC236}">
                <a16:creationId xmlns:a16="http://schemas.microsoft.com/office/drawing/2014/main" id="{9D3624F6-E3F9-49E3-8219-153332D8A256}"/>
              </a:ext>
            </a:extLst>
          </p:cNvPr>
          <p:cNvSpPr txBox="1"/>
          <p:nvPr/>
        </p:nvSpPr>
        <p:spPr>
          <a:xfrm>
            <a:off x="526473" y="628073"/>
            <a:ext cx="2419927" cy="461665"/>
          </a:xfrm>
          <a:prstGeom prst="rect">
            <a:avLst/>
          </a:prstGeom>
          <a:noFill/>
        </p:spPr>
        <p:txBody>
          <a:bodyPr wrap="square" rtlCol="0">
            <a:spAutoFit/>
          </a:bodyPr>
          <a:lstStyle/>
          <a:p>
            <a:r>
              <a:rPr lang="zh-CN" altLang="en-US" sz="2400" dirty="0"/>
              <a:t>三种检验场景</a:t>
            </a:r>
          </a:p>
        </p:txBody>
      </p:sp>
    </p:spTree>
    <p:extLst>
      <p:ext uri="{BB962C8B-B14F-4D97-AF65-F5344CB8AC3E}">
        <p14:creationId xmlns:p14="http://schemas.microsoft.com/office/powerpoint/2010/main" val="15211528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93A5FA-8AAA-4556-9B2C-0B0797AE60AC}"/>
              </a:ext>
            </a:extLst>
          </p:cNvPr>
          <p:cNvSpPr>
            <a:spLocks noGrp="1"/>
          </p:cNvSpPr>
          <p:nvPr>
            <p:ph type="title"/>
          </p:nvPr>
        </p:nvSpPr>
        <p:spPr/>
        <p:txBody>
          <a:bodyPr/>
          <a:lstStyle/>
          <a:p>
            <a:r>
              <a:rPr lang="en-US" altLang="zh-CN" dirty="0"/>
              <a:t>Metrics</a:t>
            </a:r>
            <a:endParaRPr lang="zh-CN" altLang="en-US" dirty="0"/>
          </a:p>
        </p:txBody>
      </p:sp>
      <p:pic>
        <p:nvPicPr>
          <p:cNvPr id="5" name="图片 4">
            <a:extLst>
              <a:ext uri="{FF2B5EF4-FFF2-40B4-BE49-F238E27FC236}">
                <a16:creationId xmlns:a16="http://schemas.microsoft.com/office/drawing/2014/main" id="{21024DC2-9877-43AD-AF92-4723DD866A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1136" y="1214421"/>
            <a:ext cx="6109728" cy="5559732"/>
          </a:xfrm>
          <a:prstGeom prst="rect">
            <a:avLst/>
          </a:prstGeom>
        </p:spPr>
      </p:pic>
    </p:spTree>
    <p:extLst>
      <p:ext uri="{BB962C8B-B14F-4D97-AF65-F5344CB8AC3E}">
        <p14:creationId xmlns:p14="http://schemas.microsoft.com/office/powerpoint/2010/main" val="3594811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726475-D845-4D0C-BAA4-CFB85A0FBD0F}"/>
              </a:ext>
            </a:extLst>
          </p:cNvPr>
          <p:cNvSpPr>
            <a:spLocks noGrp="1"/>
          </p:cNvSpPr>
          <p:nvPr>
            <p:ph type="title"/>
          </p:nvPr>
        </p:nvSpPr>
        <p:spPr/>
        <p:txBody>
          <a:bodyPr/>
          <a:lstStyle/>
          <a:p>
            <a:r>
              <a:rPr lang="zh-CN" altLang="en-US" dirty="0"/>
              <a:t>可解释性评估分类</a:t>
            </a:r>
            <a:r>
              <a:rPr lang="en-US" altLang="zh-CN" dirty="0"/>
              <a:t>--</a:t>
            </a:r>
            <a:r>
              <a:rPr lang="zh-CN" altLang="en-US" dirty="0"/>
              <a:t>基于应用的评估</a:t>
            </a:r>
          </a:p>
        </p:txBody>
      </p:sp>
      <p:sp>
        <p:nvSpPr>
          <p:cNvPr id="3" name="内容占位符 2">
            <a:extLst>
              <a:ext uri="{FF2B5EF4-FFF2-40B4-BE49-F238E27FC236}">
                <a16:creationId xmlns:a16="http://schemas.microsoft.com/office/drawing/2014/main" id="{E318E8B2-87A1-4C77-9CEB-A0EF815C27D5}"/>
              </a:ext>
            </a:extLst>
          </p:cNvPr>
          <p:cNvSpPr>
            <a:spLocks noGrp="1"/>
          </p:cNvSpPr>
          <p:nvPr>
            <p:ph idx="1"/>
          </p:nvPr>
        </p:nvSpPr>
        <p:spPr/>
        <p:txBody>
          <a:bodyPr>
            <a:normAutofit lnSpcReduction="10000"/>
          </a:bodyPr>
          <a:lstStyle/>
          <a:p>
            <a:r>
              <a:rPr lang="en-US" altLang="zh-CN" dirty="0"/>
              <a:t> Real humans, real tasks</a:t>
            </a:r>
          </a:p>
          <a:p>
            <a:r>
              <a:rPr lang="zh-CN" altLang="en-US" dirty="0"/>
              <a:t>基于应用的评估涉及在实际应用中开展人类实验。具体来说，我们在最终任务范围内评估解释的质量，例如它是否可以更好地帮助人识别错误，新事实或减少歧视。例如：</a:t>
            </a:r>
            <a:endParaRPr lang="en-US" altLang="zh-CN" dirty="0"/>
          </a:p>
          <a:p>
            <a:r>
              <a:rPr lang="en-US" altLang="zh-CN" dirty="0"/>
              <a:t>Domain expert experiment with the exact application task.</a:t>
            </a:r>
          </a:p>
          <a:p>
            <a:r>
              <a:rPr lang="en-US" altLang="zh-CN" dirty="0"/>
              <a:t>Domain expert experiment with a simpler or partial task to save time.</a:t>
            </a:r>
          </a:p>
          <a:p>
            <a:r>
              <a:rPr lang="zh-CN" altLang="en-US" dirty="0"/>
              <a:t>在这两种情况下，一个重要的基准是人为的解释如何很好地帮助其他人尝试完成任务。</a:t>
            </a:r>
            <a:endParaRPr lang="en-US" altLang="zh-CN" dirty="0"/>
          </a:p>
          <a:p>
            <a:r>
              <a:rPr lang="zh-CN" altLang="en-US" dirty="0"/>
              <a:t>一般只能在领域专家中进行。</a:t>
            </a:r>
          </a:p>
        </p:txBody>
      </p:sp>
    </p:spTree>
    <p:extLst>
      <p:ext uri="{BB962C8B-B14F-4D97-AF65-F5344CB8AC3E}">
        <p14:creationId xmlns:p14="http://schemas.microsoft.com/office/powerpoint/2010/main" val="612635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FB238-D53E-4811-A7B2-77526D4FF67C}"/>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CF95CF35-3E4C-4D35-AA5A-8F1E5DA3C3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5564" y="365125"/>
            <a:ext cx="5994399" cy="6118505"/>
          </a:xfrm>
          <a:prstGeom prst="rect">
            <a:avLst/>
          </a:prstGeom>
        </p:spPr>
      </p:pic>
    </p:spTree>
    <p:extLst>
      <p:ext uri="{BB962C8B-B14F-4D97-AF65-F5344CB8AC3E}">
        <p14:creationId xmlns:p14="http://schemas.microsoft.com/office/powerpoint/2010/main" val="13642287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8E1F4-30BD-42F2-B695-735543CA9682}"/>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D48ABF52-7F4B-4118-85F3-393F3C2D5D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6825" y="1163781"/>
            <a:ext cx="8818349" cy="4388078"/>
          </a:xfrm>
        </p:spPr>
      </p:pic>
    </p:spTree>
    <p:extLst>
      <p:ext uri="{BB962C8B-B14F-4D97-AF65-F5344CB8AC3E}">
        <p14:creationId xmlns:p14="http://schemas.microsoft.com/office/powerpoint/2010/main" val="192050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1BD3E1-4DDD-417F-BB3D-178C10735EC4}"/>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D9807A31-B24C-40E5-9CB4-23F0839A7D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5570" y="1027906"/>
            <a:ext cx="8600859" cy="4580743"/>
          </a:xfrm>
        </p:spPr>
      </p:pic>
    </p:spTree>
    <p:extLst>
      <p:ext uri="{BB962C8B-B14F-4D97-AF65-F5344CB8AC3E}">
        <p14:creationId xmlns:p14="http://schemas.microsoft.com/office/powerpoint/2010/main" val="31476786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13D84B-30A6-47E4-A5AF-22C7E073C975}"/>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72572A05-B89D-46B5-A3AF-EAC5A84C0C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1309" y="1690688"/>
            <a:ext cx="8289382" cy="3608396"/>
          </a:xfrm>
        </p:spPr>
      </p:pic>
    </p:spTree>
    <p:extLst>
      <p:ext uri="{BB962C8B-B14F-4D97-AF65-F5344CB8AC3E}">
        <p14:creationId xmlns:p14="http://schemas.microsoft.com/office/powerpoint/2010/main" val="32968197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94FDD5-C17D-4787-9072-418F7C58D903}"/>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C79563D3-6222-4D8E-8879-5ECDFCBD4C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9485" y="1541422"/>
            <a:ext cx="9313030" cy="3775156"/>
          </a:xfrm>
        </p:spPr>
      </p:pic>
    </p:spTree>
    <p:extLst>
      <p:ext uri="{BB962C8B-B14F-4D97-AF65-F5344CB8AC3E}">
        <p14:creationId xmlns:p14="http://schemas.microsoft.com/office/powerpoint/2010/main" val="33840662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6E323A-3DFB-4843-8C33-884978E7A5B2}"/>
              </a:ext>
            </a:extLst>
          </p:cNvPr>
          <p:cNvSpPr>
            <a:spLocks noGrp="1"/>
          </p:cNvSpPr>
          <p:nvPr>
            <p:ph type="title"/>
          </p:nvPr>
        </p:nvSpPr>
        <p:spPr/>
        <p:txBody>
          <a:bodyPr/>
          <a:lstStyle/>
          <a:p>
            <a:r>
              <a:rPr lang="en-US" altLang="zh-CN" b="1" dirty="0"/>
              <a:t>Concept-based Methods</a:t>
            </a:r>
            <a:endParaRPr lang="zh-CN" altLang="en-US" b="1" dirty="0"/>
          </a:p>
        </p:txBody>
      </p:sp>
      <p:sp>
        <p:nvSpPr>
          <p:cNvPr id="3" name="内容占位符 2">
            <a:extLst>
              <a:ext uri="{FF2B5EF4-FFF2-40B4-BE49-F238E27FC236}">
                <a16:creationId xmlns:a16="http://schemas.microsoft.com/office/drawing/2014/main" id="{AD27EE56-3A3A-4AA0-AFCA-C6781625756D}"/>
              </a:ext>
            </a:extLst>
          </p:cNvPr>
          <p:cNvSpPr>
            <a:spLocks noGrp="1"/>
          </p:cNvSpPr>
          <p:nvPr>
            <p:ph idx="1"/>
          </p:nvPr>
        </p:nvSpPr>
        <p:spPr>
          <a:xfrm>
            <a:off x="838200" y="1825625"/>
            <a:ext cx="10515600" cy="4351338"/>
          </a:xfrm>
        </p:spPr>
        <p:txBody>
          <a:bodyPr/>
          <a:lstStyle/>
          <a:p>
            <a:endParaRPr lang="zh-CN" altLang="en-US" dirty="0"/>
          </a:p>
        </p:txBody>
      </p:sp>
    </p:spTree>
    <p:extLst>
      <p:ext uri="{BB962C8B-B14F-4D97-AF65-F5344CB8AC3E}">
        <p14:creationId xmlns:p14="http://schemas.microsoft.com/office/powerpoint/2010/main" val="38324061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B15AB9-18D3-464E-AF0E-143E51182FDE}"/>
              </a:ext>
            </a:extLst>
          </p:cNvPr>
          <p:cNvSpPr>
            <a:spLocks noGrp="1"/>
          </p:cNvSpPr>
          <p:nvPr>
            <p:ph type="title"/>
          </p:nvPr>
        </p:nvSpPr>
        <p:spPr/>
        <p:txBody>
          <a:bodyPr>
            <a:normAutofit fontScale="90000"/>
          </a:bodyPr>
          <a:lstStyle/>
          <a:p>
            <a:r>
              <a:rPr lang="en-US" altLang="zh-CN" b="1" dirty="0"/>
              <a:t>Interpretability Beyond Feature Attribution: Quantitative Testing with Concept Activation Vectors(TCAV)</a:t>
            </a:r>
            <a:endParaRPr lang="zh-CN" altLang="en-US" b="1" dirty="0"/>
          </a:p>
        </p:txBody>
      </p:sp>
      <p:sp>
        <p:nvSpPr>
          <p:cNvPr id="3" name="内容占位符 2">
            <a:extLst>
              <a:ext uri="{FF2B5EF4-FFF2-40B4-BE49-F238E27FC236}">
                <a16:creationId xmlns:a16="http://schemas.microsoft.com/office/drawing/2014/main" id="{71C86081-682B-4CD0-9774-F012F676E595}"/>
              </a:ext>
            </a:extLst>
          </p:cNvPr>
          <p:cNvSpPr>
            <a:spLocks noGrp="1"/>
          </p:cNvSpPr>
          <p:nvPr>
            <p:ph idx="1"/>
          </p:nvPr>
        </p:nvSpPr>
        <p:spPr/>
        <p:txBody>
          <a:bodyPr/>
          <a:lstStyle/>
          <a:p>
            <a:r>
              <a:rPr lang="zh-CN" altLang="en-US" dirty="0"/>
              <a:t>引入了概念激活向量（</a:t>
            </a:r>
            <a:r>
              <a:rPr lang="en-US" altLang="zh-CN" dirty="0"/>
              <a:t>CAV</a:t>
            </a:r>
            <a:r>
              <a:rPr lang="zh-CN" altLang="en-US" dirty="0"/>
              <a:t>），以人类友好的概念来解释神经网络的内部状态。</a:t>
            </a:r>
          </a:p>
        </p:txBody>
      </p:sp>
    </p:spTree>
    <p:extLst>
      <p:ext uri="{BB962C8B-B14F-4D97-AF65-F5344CB8AC3E}">
        <p14:creationId xmlns:p14="http://schemas.microsoft.com/office/powerpoint/2010/main" val="33899735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1CAB9-0859-4591-BCA7-5C8FCF7B888E}"/>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21D9B14D-81D2-42AC-A016-3F1CF96C229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46645" y="473364"/>
            <a:ext cx="8298710" cy="810420"/>
          </a:xfrm>
        </p:spPr>
      </p:pic>
      <p:pic>
        <p:nvPicPr>
          <p:cNvPr id="7" name="图片 6">
            <a:extLst>
              <a:ext uri="{FF2B5EF4-FFF2-40B4-BE49-F238E27FC236}">
                <a16:creationId xmlns:a16="http://schemas.microsoft.com/office/drawing/2014/main" id="{65A738A7-3486-4E8D-B0AA-D6360D410D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965" y="2094490"/>
            <a:ext cx="5334658" cy="4290145"/>
          </a:xfrm>
          <a:prstGeom prst="rect">
            <a:avLst/>
          </a:prstGeom>
        </p:spPr>
      </p:pic>
      <p:pic>
        <p:nvPicPr>
          <p:cNvPr id="11" name="图片 10">
            <a:extLst>
              <a:ext uri="{FF2B5EF4-FFF2-40B4-BE49-F238E27FC236}">
                <a16:creationId xmlns:a16="http://schemas.microsoft.com/office/drawing/2014/main" id="{6A393F45-473F-41A0-A1F5-365896C86D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8516" y="1153890"/>
            <a:ext cx="5410240" cy="1881201"/>
          </a:xfrm>
          <a:prstGeom prst="rect">
            <a:avLst/>
          </a:prstGeom>
        </p:spPr>
      </p:pic>
    </p:spTree>
    <p:extLst>
      <p:ext uri="{BB962C8B-B14F-4D97-AF65-F5344CB8AC3E}">
        <p14:creationId xmlns:p14="http://schemas.microsoft.com/office/powerpoint/2010/main" val="34738979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3BA2DE-0679-42E1-8542-9663FD031025}"/>
              </a:ext>
            </a:extLst>
          </p:cNvPr>
          <p:cNvSpPr>
            <a:spLocks noGrp="1"/>
          </p:cNvSpPr>
          <p:nvPr>
            <p:ph type="title"/>
          </p:nvPr>
        </p:nvSpPr>
        <p:spPr/>
        <p:txBody>
          <a:bodyPr>
            <a:normAutofit/>
          </a:bodyPr>
          <a:lstStyle/>
          <a:p>
            <a:r>
              <a:rPr lang="en-US" altLang="zh-CN" b="1" dirty="0"/>
              <a:t>Towards Automatic Concept-based Explanations</a:t>
            </a:r>
            <a:endParaRPr lang="zh-CN" altLang="en-US" b="1" dirty="0"/>
          </a:p>
        </p:txBody>
      </p:sp>
      <p:sp>
        <p:nvSpPr>
          <p:cNvPr id="5" name="内容占位符 4">
            <a:extLst>
              <a:ext uri="{FF2B5EF4-FFF2-40B4-BE49-F238E27FC236}">
                <a16:creationId xmlns:a16="http://schemas.microsoft.com/office/drawing/2014/main" id="{C5E64F39-DE6B-462D-8AD8-7EDEF64EEAE4}"/>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37824887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8E6950-C88E-4369-BD45-9B4137CB1F4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7D068C3-0DC8-4BDE-80BD-9CC4E608A245}"/>
              </a:ext>
            </a:extLst>
          </p:cNvPr>
          <p:cNvSpPr>
            <a:spLocks noGrp="1"/>
          </p:cNvSpPr>
          <p:nvPr>
            <p:ph idx="1"/>
          </p:nvPr>
        </p:nvSpPr>
        <p:spPr/>
        <p:txBody>
          <a:bodyPr/>
          <a:lstStyle/>
          <a:p>
            <a:r>
              <a:rPr lang="zh-CN" altLang="en-US" dirty="0"/>
              <a:t>近期的一系列研究都聚焦于以高层次人类“概念”的形式来提供解释，不为每个特征或者像素分配重要性，而模型的输出显示了重要的概念。比如，车轮和警察</a:t>
            </a:r>
            <a:r>
              <a:rPr lang="en-US" altLang="zh-CN" dirty="0"/>
              <a:t>logo</a:t>
            </a:r>
            <a:r>
              <a:rPr lang="zh-CN" altLang="en-US" dirty="0"/>
              <a:t>是侦测一辆警车的重要概念。</a:t>
            </a:r>
            <a:endParaRPr lang="en-US" altLang="zh-CN" dirty="0"/>
          </a:p>
          <a:p>
            <a:r>
              <a:rPr lang="zh-CN" altLang="en-US" dirty="0"/>
              <a:t>论文工作：</a:t>
            </a:r>
          </a:p>
          <a:p>
            <a:pPr marL="0" indent="0">
              <a:buNone/>
            </a:pPr>
            <a:r>
              <a:rPr lang="zh-CN" altLang="en-US" dirty="0"/>
              <a:t>          </a:t>
            </a:r>
            <a:r>
              <a:rPr lang="en-US" altLang="zh-CN" dirty="0"/>
              <a:t>1</a:t>
            </a:r>
            <a:r>
              <a:rPr lang="zh-CN" altLang="en-US" dirty="0"/>
              <a:t>、设计了机器学习应该满足的基于概念解释的通用原则。</a:t>
            </a:r>
          </a:p>
          <a:p>
            <a:r>
              <a:rPr lang="zh-CN" altLang="en-US" dirty="0"/>
              <a:t>        </a:t>
            </a:r>
            <a:r>
              <a:rPr lang="en-US" altLang="zh-CN" dirty="0"/>
              <a:t>2</a:t>
            </a:r>
            <a:r>
              <a:rPr lang="zh-CN" altLang="en-US" dirty="0"/>
              <a:t>、开发了一个系统框架用于自动识别出高层次的对人类来说是有意义的，对</a:t>
            </a:r>
            <a:r>
              <a:rPr lang="en-US" altLang="zh-CN" dirty="0"/>
              <a:t>ML</a:t>
            </a:r>
            <a:r>
              <a:rPr lang="zh-CN" altLang="en-US" dirty="0"/>
              <a:t>来说是重要的概念</a:t>
            </a:r>
          </a:p>
        </p:txBody>
      </p:sp>
    </p:spTree>
    <p:extLst>
      <p:ext uri="{BB962C8B-B14F-4D97-AF65-F5344CB8AC3E}">
        <p14:creationId xmlns:p14="http://schemas.microsoft.com/office/powerpoint/2010/main" val="2693998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82C15A-3CF8-49A7-9F8D-593B045E76AE}"/>
              </a:ext>
            </a:extLst>
          </p:cNvPr>
          <p:cNvSpPr>
            <a:spLocks noGrp="1"/>
          </p:cNvSpPr>
          <p:nvPr>
            <p:ph type="title"/>
          </p:nvPr>
        </p:nvSpPr>
        <p:spPr/>
        <p:txBody>
          <a:bodyPr/>
          <a:lstStyle/>
          <a:p>
            <a:r>
              <a:rPr lang="zh-CN" altLang="en-US" dirty="0"/>
              <a:t>可解释性评估分类</a:t>
            </a:r>
            <a:r>
              <a:rPr lang="en-US" altLang="zh-CN" dirty="0"/>
              <a:t>--</a:t>
            </a:r>
            <a:r>
              <a:rPr lang="zh-CN" altLang="en-US" dirty="0"/>
              <a:t>基于人的评估</a:t>
            </a:r>
          </a:p>
        </p:txBody>
      </p:sp>
      <p:sp>
        <p:nvSpPr>
          <p:cNvPr id="3" name="内容占位符 2">
            <a:extLst>
              <a:ext uri="{FF2B5EF4-FFF2-40B4-BE49-F238E27FC236}">
                <a16:creationId xmlns:a16="http://schemas.microsoft.com/office/drawing/2014/main" id="{B33732C9-2D8A-4D0D-98A5-97BA15BE86F4}"/>
              </a:ext>
            </a:extLst>
          </p:cNvPr>
          <p:cNvSpPr>
            <a:spLocks noGrp="1"/>
          </p:cNvSpPr>
          <p:nvPr>
            <p:ph idx="1"/>
          </p:nvPr>
        </p:nvSpPr>
        <p:spPr/>
        <p:txBody>
          <a:bodyPr>
            <a:normAutofit/>
          </a:bodyPr>
          <a:lstStyle/>
          <a:p>
            <a:r>
              <a:rPr lang="en-US" altLang="zh-CN" dirty="0"/>
              <a:t>Real humans, simpliﬁed tasks</a:t>
            </a:r>
          </a:p>
          <a:p>
            <a:r>
              <a:rPr lang="zh-CN" altLang="en-US" dirty="0"/>
              <a:t>进行更简单的人类对象实验，这些简化的实验保持目标应用的本质。 </a:t>
            </a:r>
            <a:r>
              <a:rPr lang="zh-CN" altLang="en-US" b="1" dirty="0"/>
              <a:t>由于我们不必补偿领域专家</a:t>
            </a:r>
            <a:r>
              <a:rPr lang="zh-CN" altLang="en-US" dirty="0"/>
              <a:t>，因此可以由非专业人员来完成这些评估，从而既可以扩大主体，又可以减少开支。例如：</a:t>
            </a:r>
            <a:endParaRPr lang="en-US" altLang="zh-CN" dirty="0"/>
          </a:p>
          <a:p>
            <a:r>
              <a:rPr lang="en-US" altLang="zh-CN" dirty="0"/>
              <a:t>Binary forced choice</a:t>
            </a:r>
          </a:p>
          <a:p>
            <a:r>
              <a:rPr lang="en-US" altLang="zh-CN" dirty="0"/>
              <a:t>Forward simulation/prediction</a:t>
            </a:r>
          </a:p>
          <a:p>
            <a:r>
              <a:rPr lang="en-US" altLang="zh-CN" dirty="0"/>
              <a:t>Counterfactual simulation</a:t>
            </a:r>
          </a:p>
          <a:p>
            <a:endParaRPr lang="zh-CN" altLang="en-US" dirty="0"/>
          </a:p>
        </p:txBody>
      </p:sp>
    </p:spTree>
    <p:extLst>
      <p:ext uri="{BB962C8B-B14F-4D97-AF65-F5344CB8AC3E}">
        <p14:creationId xmlns:p14="http://schemas.microsoft.com/office/powerpoint/2010/main" val="21496749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B3DC76-E31F-4EFB-AF1F-2A51B0FC7B9B}"/>
              </a:ext>
            </a:extLst>
          </p:cNvPr>
          <p:cNvSpPr>
            <a:spLocks noGrp="1"/>
          </p:cNvSpPr>
          <p:nvPr>
            <p:ph type="title"/>
          </p:nvPr>
        </p:nvSpPr>
        <p:spPr/>
        <p:txBody>
          <a:bodyPr/>
          <a:lstStyle/>
          <a:p>
            <a:r>
              <a:rPr lang="zh-CN" altLang="en-US" dirty="0"/>
              <a:t>基于概念解释的要求</a:t>
            </a:r>
          </a:p>
        </p:txBody>
      </p:sp>
      <p:sp>
        <p:nvSpPr>
          <p:cNvPr id="3" name="内容占位符 2">
            <a:extLst>
              <a:ext uri="{FF2B5EF4-FFF2-40B4-BE49-F238E27FC236}">
                <a16:creationId xmlns:a16="http://schemas.microsoft.com/office/drawing/2014/main" id="{AAA0A546-9675-460A-B369-B7B50A34353C}"/>
              </a:ext>
            </a:extLst>
          </p:cNvPr>
          <p:cNvSpPr>
            <a:spLocks noGrp="1"/>
          </p:cNvSpPr>
          <p:nvPr>
            <p:ph idx="1"/>
          </p:nvPr>
        </p:nvSpPr>
        <p:spPr/>
        <p:txBody>
          <a:bodyPr/>
          <a:lstStyle/>
          <a:p>
            <a:r>
              <a:rPr lang="zh-CN" altLang="en-US" dirty="0"/>
              <a:t>基于概念解释的方法应满足如下属性：</a:t>
            </a:r>
          </a:p>
          <a:p>
            <a:r>
              <a:rPr lang="zh-CN" altLang="en-US" dirty="0"/>
              <a:t>意义性：一个概念的例子本身在语义上应有意义</a:t>
            </a:r>
          </a:p>
          <a:p>
            <a:r>
              <a:rPr lang="zh-CN" altLang="en-US" dirty="0"/>
              <a:t>连贯性：一个概念的例子集合在感知上具有相似性，不同的概念的例子集合之间则不同；</a:t>
            </a:r>
          </a:p>
          <a:p>
            <a:r>
              <a:rPr lang="zh-CN" altLang="en-US" dirty="0"/>
              <a:t>重要性：在模型的预测中不可或缺。</a:t>
            </a:r>
          </a:p>
        </p:txBody>
      </p:sp>
    </p:spTree>
    <p:extLst>
      <p:ext uri="{BB962C8B-B14F-4D97-AF65-F5344CB8AC3E}">
        <p14:creationId xmlns:p14="http://schemas.microsoft.com/office/powerpoint/2010/main" val="8358178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D63140-60EB-4DEC-B7D7-E2FE43D63E6E}"/>
              </a:ext>
            </a:extLst>
          </p:cNvPr>
          <p:cNvSpPr>
            <a:spLocks noGrp="1"/>
          </p:cNvSpPr>
          <p:nvPr>
            <p:ph type="title"/>
          </p:nvPr>
        </p:nvSpPr>
        <p:spPr/>
        <p:txBody>
          <a:bodyPr/>
          <a:lstStyle/>
          <a:p>
            <a:r>
              <a:rPr lang="en-US" altLang="zh-CN" dirty="0"/>
              <a:t>ACE</a:t>
            </a:r>
            <a:r>
              <a:rPr lang="zh-CN" altLang="en-US" dirty="0"/>
              <a:t>流程</a:t>
            </a:r>
          </a:p>
        </p:txBody>
      </p:sp>
      <p:pic>
        <p:nvPicPr>
          <p:cNvPr id="5" name="图片 4">
            <a:extLst>
              <a:ext uri="{FF2B5EF4-FFF2-40B4-BE49-F238E27FC236}">
                <a16:creationId xmlns:a16="http://schemas.microsoft.com/office/drawing/2014/main" id="{5B2F02E0-06B8-4F86-A5ED-CB5BBB5A64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5003" y="2081350"/>
            <a:ext cx="8681994" cy="3081777"/>
          </a:xfrm>
          <a:prstGeom prst="rect">
            <a:avLst/>
          </a:prstGeom>
        </p:spPr>
      </p:pic>
    </p:spTree>
    <p:extLst>
      <p:ext uri="{BB962C8B-B14F-4D97-AF65-F5344CB8AC3E}">
        <p14:creationId xmlns:p14="http://schemas.microsoft.com/office/powerpoint/2010/main" val="877899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B9B1EC-7876-4F6D-BD24-32F0C7F0EB8D}"/>
              </a:ext>
            </a:extLst>
          </p:cNvPr>
          <p:cNvSpPr>
            <a:spLocks noGrp="1"/>
          </p:cNvSpPr>
          <p:nvPr>
            <p:ph type="title"/>
          </p:nvPr>
        </p:nvSpPr>
        <p:spPr/>
        <p:txBody>
          <a:bodyPr/>
          <a:lstStyle/>
          <a:p>
            <a:r>
              <a:rPr lang="zh-CN" altLang="en-US" dirty="0"/>
              <a:t>实验</a:t>
            </a:r>
          </a:p>
        </p:txBody>
      </p:sp>
      <p:sp>
        <p:nvSpPr>
          <p:cNvPr id="3" name="内容占位符 2">
            <a:extLst>
              <a:ext uri="{FF2B5EF4-FFF2-40B4-BE49-F238E27FC236}">
                <a16:creationId xmlns:a16="http://schemas.microsoft.com/office/drawing/2014/main" id="{2AAF3D86-0989-4DB1-B22F-C4CECD075C8D}"/>
              </a:ext>
            </a:extLst>
          </p:cNvPr>
          <p:cNvSpPr>
            <a:spLocks noGrp="1"/>
          </p:cNvSpPr>
          <p:nvPr>
            <p:ph idx="1"/>
          </p:nvPr>
        </p:nvSpPr>
        <p:spPr/>
        <p:txBody>
          <a:bodyPr/>
          <a:lstStyle/>
          <a:p>
            <a:r>
              <a:rPr lang="zh-CN" altLang="en-US" dirty="0"/>
              <a:t>使用</a:t>
            </a:r>
            <a:r>
              <a:rPr lang="en-US" altLang="zh-CN" dirty="0"/>
              <a:t>ACE</a:t>
            </a:r>
            <a:r>
              <a:rPr lang="zh-CN" altLang="en-US" dirty="0"/>
              <a:t>解释 经 </a:t>
            </a:r>
            <a:r>
              <a:rPr lang="en-US" altLang="zh-CN" dirty="0"/>
              <a:t>ImageNet </a:t>
            </a:r>
            <a:r>
              <a:rPr lang="zh-CN" altLang="en-US" dirty="0"/>
              <a:t>训练过的 </a:t>
            </a:r>
            <a:r>
              <a:rPr lang="en-US" altLang="zh-CN" dirty="0"/>
              <a:t>Inception-V3 </a:t>
            </a:r>
            <a:r>
              <a:rPr lang="zh-CN" altLang="en-US" dirty="0"/>
              <a:t>模型。</a:t>
            </a:r>
          </a:p>
        </p:txBody>
      </p:sp>
    </p:spTree>
    <p:extLst>
      <p:ext uri="{BB962C8B-B14F-4D97-AF65-F5344CB8AC3E}">
        <p14:creationId xmlns:p14="http://schemas.microsoft.com/office/powerpoint/2010/main" val="35024702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ED93DB-B55B-4130-8FDA-C75036EB8306}"/>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E32F30E7-1B4B-434C-835E-F202EAFA76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4542" y="803310"/>
            <a:ext cx="5922916" cy="5530671"/>
          </a:xfrm>
        </p:spPr>
      </p:pic>
    </p:spTree>
    <p:extLst>
      <p:ext uri="{BB962C8B-B14F-4D97-AF65-F5344CB8AC3E}">
        <p14:creationId xmlns:p14="http://schemas.microsoft.com/office/powerpoint/2010/main" val="40314622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39BEDA-82B6-486C-9266-2A082B74560E}"/>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1E13F6B7-7334-49DC-9009-B8B0D39858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2463" y="1870566"/>
            <a:ext cx="7167074" cy="2896335"/>
          </a:xfrm>
        </p:spPr>
      </p:pic>
    </p:spTree>
    <p:extLst>
      <p:ext uri="{BB962C8B-B14F-4D97-AF65-F5344CB8AC3E}">
        <p14:creationId xmlns:p14="http://schemas.microsoft.com/office/powerpoint/2010/main" val="26108393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19A7B4-75E1-4EDF-A86C-630B25CA8EF4}"/>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D80BAD0B-2989-49AB-892B-5BA825C8FA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94059" y="1579851"/>
            <a:ext cx="7603881" cy="3425039"/>
          </a:xfrm>
        </p:spPr>
      </p:pic>
    </p:spTree>
    <p:extLst>
      <p:ext uri="{BB962C8B-B14F-4D97-AF65-F5344CB8AC3E}">
        <p14:creationId xmlns:p14="http://schemas.microsoft.com/office/powerpoint/2010/main" val="7186823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19E9AE-DD25-4B9B-8EEB-601B3445C8C7}"/>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9AD5D1DF-E7ED-4E88-AA90-12A05FA3A9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91572" y="960214"/>
            <a:ext cx="7208855" cy="4937571"/>
          </a:xfrm>
        </p:spPr>
      </p:pic>
    </p:spTree>
    <p:extLst>
      <p:ext uri="{BB962C8B-B14F-4D97-AF65-F5344CB8AC3E}">
        <p14:creationId xmlns:p14="http://schemas.microsoft.com/office/powerpoint/2010/main" val="26360367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5D7913-961C-4BB1-BEB9-ED54D61C7B2C}"/>
              </a:ext>
            </a:extLst>
          </p:cNvPr>
          <p:cNvSpPr>
            <a:spLocks noGrp="1"/>
          </p:cNvSpPr>
          <p:nvPr>
            <p:ph type="title"/>
          </p:nvPr>
        </p:nvSpPr>
        <p:spPr>
          <a:xfrm>
            <a:off x="838200" y="2766218"/>
            <a:ext cx="10515600" cy="1325563"/>
          </a:xfrm>
        </p:spPr>
        <p:txBody>
          <a:bodyPr/>
          <a:lstStyle/>
          <a:p>
            <a:r>
              <a:rPr lang="en-US" altLang="zh-CN" b="1" dirty="0"/>
              <a:t>Trust Score</a:t>
            </a:r>
            <a:endParaRPr lang="zh-CN" altLang="en-US" b="1" dirty="0"/>
          </a:p>
        </p:txBody>
      </p:sp>
    </p:spTree>
    <p:extLst>
      <p:ext uri="{BB962C8B-B14F-4D97-AF65-F5344CB8AC3E}">
        <p14:creationId xmlns:p14="http://schemas.microsoft.com/office/powerpoint/2010/main" val="151487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8F0382-43BF-4ED4-9F1F-4A568529176E}"/>
              </a:ext>
            </a:extLst>
          </p:cNvPr>
          <p:cNvSpPr>
            <a:spLocks noGrp="1"/>
          </p:cNvSpPr>
          <p:nvPr>
            <p:ph type="title"/>
          </p:nvPr>
        </p:nvSpPr>
        <p:spPr/>
        <p:txBody>
          <a:bodyPr/>
          <a:lstStyle/>
          <a:p>
            <a:r>
              <a:rPr lang="en-US" altLang="zh-CN" b="1" dirty="0"/>
              <a:t>To Trust Or Not To Trust A Classifier</a:t>
            </a:r>
            <a:endParaRPr lang="zh-CN" altLang="en-US" b="1" dirty="0"/>
          </a:p>
        </p:txBody>
      </p:sp>
      <p:sp>
        <p:nvSpPr>
          <p:cNvPr id="3" name="内容占位符 2">
            <a:extLst>
              <a:ext uri="{FF2B5EF4-FFF2-40B4-BE49-F238E27FC236}">
                <a16:creationId xmlns:a16="http://schemas.microsoft.com/office/drawing/2014/main" id="{2FFB504D-452A-400A-99D7-C3D0B7A15BD0}"/>
              </a:ext>
            </a:extLst>
          </p:cNvPr>
          <p:cNvSpPr>
            <a:spLocks noGrp="1"/>
          </p:cNvSpPr>
          <p:nvPr>
            <p:ph idx="1"/>
          </p:nvPr>
        </p:nvSpPr>
        <p:spPr/>
        <p:txBody>
          <a:bodyPr/>
          <a:lstStyle/>
          <a:p>
            <a:r>
              <a:rPr lang="zh-CN" altLang="en-US" dirty="0"/>
              <a:t>这项工作着眼于：评价分类器对测试示例的预测是否可以信任。</a:t>
            </a:r>
          </a:p>
        </p:txBody>
      </p:sp>
    </p:spTree>
    <p:extLst>
      <p:ext uri="{BB962C8B-B14F-4D97-AF65-F5344CB8AC3E}">
        <p14:creationId xmlns:p14="http://schemas.microsoft.com/office/powerpoint/2010/main" val="29946442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E4F939-1FBF-489F-A12B-11F2A96CAFC0}"/>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83BD860C-4E62-467C-B36C-FDE9B1C4E6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8808" y="898236"/>
            <a:ext cx="8752019" cy="886621"/>
          </a:xfrm>
        </p:spPr>
      </p:pic>
      <p:pic>
        <p:nvPicPr>
          <p:cNvPr id="7" name="图片 6">
            <a:extLst>
              <a:ext uri="{FF2B5EF4-FFF2-40B4-BE49-F238E27FC236}">
                <a16:creationId xmlns:a16="http://schemas.microsoft.com/office/drawing/2014/main" id="{302F63DC-DC16-4326-924F-C07CC1FAA6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757" y="2317968"/>
            <a:ext cx="8418453" cy="1763499"/>
          </a:xfrm>
          <a:prstGeom prst="rect">
            <a:avLst/>
          </a:prstGeom>
        </p:spPr>
      </p:pic>
      <p:pic>
        <p:nvPicPr>
          <p:cNvPr id="9" name="图片 8">
            <a:extLst>
              <a:ext uri="{FF2B5EF4-FFF2-40B4-BE49-F238E27FC236}">
                <a16:creationId xmlns:a16="http://schemas.microsoft.com/office/drawing/2014/main" id="{826F8984-4DDD-4160-BBF2-017BBA6B23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8807" y="4040241"/>
            <a:ext cx="8312403" cy="2545001"/>
          </a:xfrm>
          <a:prstGeom prst="rect">
            <a:avLst/>
          </a:prstGeom>
        </p:spPr>
      </p:pic>
    </p:spTree>
    <p:extLst>
      <p:ext uri="{BB962C8B-B14F-4D97-AF65-F5344CB8AC3E}">
        <p14:creationId xmlns:p14="http://schemas.microsoft.com/office/powerpoint/2010/main" val="3611645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92ADDA-525C-4EC0-AD86-5ADFA3F8BD26}"/>
              </a:ext>
            </a:extLst>
          </p:cNvPr>
          <p:cNvSpPr>
            <a:spLocks noGrp="1"/>
          </p:cNvSpPr>
          <p:nvPr>
            <p:ph type="title"/>
          </p:nvPr>
        </p:nvSpPr>
        <p:spPr/>
        <p:txBody>
          <a:bodyPr/>
          <a:lstStyle/>
          <a:p>
            <a:r>
              <a:rPr lang="zh-CN" altLang="en-US" dirty="0"/>
              <a:t>可解释性评估分类</a:t>
            </a:r>
            <a:r>
              <a:rPr lang="en-US" altLang="zh-CN" dirty="0"/>
              <a:t>--</a:t>
            </a:r>
            <a:r>
              <a:rPr lang="zh-CN" altLang="en-US" dirty="0"/>
              <a:t>基于功能的评估</a:t>
            </a:r>
          </a:p>
        </p:txBody>
      </p:sp>
      <p:sp>
        <p:nvSpPr>
          <p:cNvPr id="3" name="内容占位符 2">
            <a:extLst>
              <a:ext uri="{FF2B5EF4-FFF2-40B4-BE49-F238E27FC236}">
                <a16:creationId xmlns:a16="http://schemas.microsoft.com/office/drawing/2014/main" id="{BCFFA35F-D279-49D5-A4F4-F4C7C0A21C8A}"/>
              </a:ext>
            </a:extLst>
          </p:cNvPr>
          <p:cNvSpPr>
            <a:spLocks noGrp="1"/>
          </p:cNvSpPr>
          <p:nvPr>
            <p:ph idx="1"/>
          </p:nvPr>
        </p:nvSpPr>
        <p:spPr/>
        <p:txBody>
          <a:bodyPr>
            <a:normAutofit/>
          </a:bodyPr>
          <a:lstStyle/>
          <a:p>
            <a:r>
              <a:rPr lang="en-US" altLang="zh-CN" dirty="0"/>
              <a:t>No humans, proxy tasks</a:t>
            </a:r>
          </a:p>
          <a:p>
            <a:r>
              <a:rPr lang="zh-CN" altLang="en-US" dirty="0"/>
              <a:t>以功能为基础的评估不需要人工试验，它使用一些已经验证好的可解释的模型作为</a:t>
            </a:r>
            <a:r>
              <a:rPr lang="en-US" altLang="zh-CN" dirty="0"/>
              <a:t>proxy</a:t>
            </a:r>
            <a:r>
              <a:rPr lang="zh-CN" altLang="en-US" dirty="0"/>
              <a:t>来近似评估解释的质量。当然，这么做的挑战在于确定要使用的</a:t>
            </a:r>
            <a:r>
              <a:rPr lang="en-US" altLang="zh-CN" dirty="0"/>
              <a:t>proxy</a:t>
            </a:r>
            <a:r>
              <a:rPr lang="zh-CN" altLang="en-US" dirty="0"/>
              <a:t>。</a:t>
            </a:r>
            <a:endParaRPr lang="en-US" altLang="zh-CN" dirty="0"/>
          </a:p>
          <a:p>
            <a:r>
              <a:rPr lang="zh-CN" altLang="en-US" dirty="0"/>
              <a:t>一旦我们拥有一类已经过验证的模型或正则化函数（例如通过人为基础的实验），以功能为基础的评估最合适。</a:t>
            </a:r>
            <a:endParaRPr lang="en-US" altLang="zh-CN" dirty="0"/>
          </a:p>
          <a:p>
            <a:r>
              <a:rPr lang="zh-CN" altLang="en-US" dirty="0"/>
              <a:t>一个可使用的</a:t>
            </a:r>
            <a:r>
              <a:rPr lang="en-US" altLang="zh-CN" dirty="0"/>
              <a:t>proxy</a:t>
            </a:r>
            <a:r>
              <a:rPr lang="zh-CN" altLang="en-US" dirty="0"/>
              <a:t>：决策树。决策树在许多情况下被认为是可以解释的</a:t>
            </a:r>
          </a:p>
        </p:txBody>
      </p:sp>
    </p:spTree>
    <p:extLst>
      <p:ext uri="{BB962C8B-B14F-4D97-AF65-F5344CB8AC3E}">
        <p14:creationId xmlns:p14="http://schemas.microsoft.com/office/powerpoint/2010/main" val="9079681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FD6FD0-F009-4067-99AB-EB4806C473F6}"/>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29D5FE0A-BD6B-48FA-A974-0DB30300C0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5263" y="572654"/>
            <a:ext cx="9157431" cy="2024934"/>
          </a:xfrm>
        </p:spPr>
      </p:pic>
      <p:pic>
        <p:nvPicPr>
          <p:cNvPr id="7" name="图片 6">
            <a:extLst>
              <a:ext uri="{FF2B5EF4-FFF2-40B4-BE49-F238E27FC236}">
                <a16:creationId xmlns:a16="http://schemas.microsoft.com/office/drawing/2014/main" id="{752F8EAD-DB52-4FC4-B57F-B758A050F5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263" y="3009105"/>
            <a:ext cx="8426354" cy="419895"/>
          </a:xfrm>
          <a:prstGeom prst="rect">
            <a:avLst/>
          </a:prstGeom>
        </p:spPr>
      </p:pic>
    </p:spTree>
    <p:extLst>
      <p:ext uri="{BB962C8B-B14F-4D97-AF65-F5344CB8AC3E}">
        <p14:creationId xmlns:p14="http://schemas.microsoft.com/office/powerpoint/2010/main" val="13494534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20E71-87B8-4574-991A-8293A2A4B8A3}"/>
              </a:ext>
            </a:extLst>
          </p:cNvPr>
          <p:cNvSpPr>
            <a:spLocks noGrp="1"/>
          </p:cNvSpPr>
          <p:nvPr>
            <p:ph type="title"/>
          </p:nvPr>
        </p:nvSpPr>
        <p:spPr/>
        <p:txBody>
          <a:bodyPr/>
          <a:lstStyle/>
          <a:p>
            <a:r>
              <a:rPr lang="en-US" altLang="zh-CN" dirty="0"/>
              <a:t>Analysis of Algorithm 1 on full dimensional data</a:t>
            </a:r>
            <a:endParaRPr lang="zh-CN" altLang="en-US" dirty="0"/>
          </a:p>
        </p:txBody>
      </p:sp>
      <p:pic>
        <p:nvPicPr>
          <p:cNvPr id="5" name="内容占位符 4">
            <a:extLst>
              <a:ext uri="{FF2B5EF4-FFF2-40B4-BE49-F238E27FC236}">
                <a16:creationId xmlns:a16="http://schemas.microsoft.com/office/drawing/2014/main" id="{C54C6AEF-6745-4164-9441-E95EAEB0DC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6558" y="2087418"/>
            <a:ext cx="8418883" cy="3444380"/>
          </a:xfrm>
        </p:spPr>
      </p:pic>
    </p:spTree>
    <p:extLst>
      <p:ext uri="{BB962C8B-B14F-4D97-AF65-F5344CB8AC3E}">
        <p14:creationId xmlns:p14="http://schemas.microsoft.com/office/powerpoint/2010/main" val="14883882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2A8FC7-D0A7-4045-93BC-3C4403220A70}"/>
              </a:ext>
            </a:extLst>
          </p:cNvPr>
          <p:cNvSpPr>
            <a:spLocks noGrp="1"/>
          </p:cNvSpPr>
          <p:nvPr>
            <p:ph type="title"/>
          </p:nvPr>
        </p:nvSpPr>
        <p:spPr/>
        <p:txBody>
          <a:bodyPr/>
          <a:lstStyle/>
          <a:p>
            <a:r>
              <a:rPr lang="en-US" altLang="zh-CN" dirty="0"/>
              <a:t>Analysis of Algorithm 1 on Manifolds</a:t>
            </a:r>
            <a:endParaRPr lang="zh-CN" altLang="en-US" dirty="0"/>
          </a:p>
        </p:txBody>
      </p:sp>
      <p:pic>
        <p:nvPicPr>
          <p:cNvPr id="5" name="内容占位符 4">
            <a:extLst>
              <a:ext uri="{FF2B5EF4-FFF2-40B4-BE49-F238E27FC236}">
                <a16:creationId xmlns:a16="http://schemas.microsoft.com/office/drawing/2014/main" id="{44EA9463-2DD6-479B-A22D-F74C79649C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96538" y="1949306"/>
            <a:ext cx="8198923" cy="3756035"/>
          </a:xfrm>
        </p:spPr>
      </p:pic>
    </p:spTree>
    <p:extLst>
      <p:ext uri="{BB962C8B-B14F-4D97-AF65-F5344CB8AC3E}">
        <p14:creationId xmlns:p14="http://schemas.microsoft.com/office/powerpoint/2010/main" val="22548642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1BA485-EFFE-4B2D-8AA9-E914940BE98C}"/>
              </a:ext>
            </a:extLst>
          </p:cNvPr>
          <p:cNvSpPr>
            <a:spLocks noGrp="1"/>
          </p:cNvSpPr>
          <p:nvPr>
            <p:ph type="title"/>
          </p:nvPr>
        </p:nvSpPr>
        <p:spPr/>
        <p:txBody>
          <a:bodyPr/>
          <a:lstStyle/>
          <a:p>
            <a:r>
              <a:rPr lang="en-US" altLang="zh-CN" dirty="0"/>
              <a:t>Analysis of Algorithm 1 on Manifolds with Full Dimensional Noise</a:t>
            </a:r>
            <a:endParaRPr lang="zh-CN" altLang="en-US" dirty="0"/>
          </a:p>
        </p:txBody>
      </p:sp>
      <p:pic>
        <p:nvPicPr>
          <p:cNvPr id="5" name="内容占位符 4">
            <a:extLst>
              <a:ext uri="{FF2B5EF4-FFF2-40B4-BE49-F238E27FC236}">
                <a16:creationId xmlns:a16="http://schemas.microsoft.com/office/drawing/2014/main" id="{47D4FD90-6C46-457B-AD4D-C3268DC319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742274"/>
            <a:ext cx="9026832" cy="1084053"/>
          </a:xfrm>
        </p:spPr>
      </p:pic>
      <p:pic>
        <p:nvPicPr>
          <p:cNvPr id="7" name="图片 6">
            <a:extLst>
              <a:ext uri="{FF2B5EF4-FFF2-40B4-BE49-F238E27FC236}">
                <a16:creationId xmlns:a16="http://schemas.microsoft.com/office/drawing/2014/main" id="{A10DDAF4-C81C-4783-869B-3009C4DBE0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2978080"/>
            <a:ext cx="9120469" cy="2111155"/>
          </a:xfrm>
          <a:prstGeom prst="rect">
            <a:avLst/>
          </a:prstGeom>
        </p:spPr>
      </p:pic>
    </p:spTree>
    <p:extLst>
      <p:ext uri="{BB962C8B-B14F-4D97-AF65-F5344CB8AC3E}">
        <p14:creationId xmlns:p14="http://schemas.microsoft.com/office/powerpoint/2010/main" val="21591443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4FCC7B-5BF9-4C27-BB61-F2A81AEF302E}"/>
              </a:ext>
            </a:extLst>
          </p:cNvPr>
          <p:cNvSpPr>
            <a:spLocks noGrp="1"/>
          </p:cNvSpPr>
          <p:nvPr>
            <p:ph type="title"/>
          </p:nvPr>
        </p:nvSpPr>
        <p:spPr/>
        <p:txBody>
          <a:bodyPr/>
          <a:lstStyle/>
          <a:p>
            <a:r>
              <a:rPr lang="en-US" altLang="zh-CN" dirty="0"/>
              <a:t>Analysis of Algorithm 2: the Trust Score</a:t>
            </a:r>
            <a:endParaRPr lang="zh-CN" altLang="en-US" dirty="0"/>
          </a:p>
        </p:txBody>
      </p:sp>
      <p:pic>
        <p:nvPicPr>
          <p:cNvPr id="5" name="内容占位符 4">
            <a:extLst>
              <a:ext uri="{FF2B5EF4-FFF2-40B4-BE49-F238E27FC236}">
                <a16:creationId xmlns:a16="http://schemas.microsoft.com/office/drawing/2014/main" id="{B5D7BB28-5C99-4286-8627-F3BC2A065C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4326" y="1588654"/>
            <a:ext cx="8023348" cy="4586517"/>
          </a:xfrm>
        </p:spPr>
      </p:pic>
    </p:spTree>
    <p:extLst>
      <p:ext uri="{BB962C8B-B14F-4D97-AF65-F5344CB8AC3E}">
        <p14:creationId xmlns:p14="http://schemas.microsoft.com/office/powerpoint/2010/main" val="17127258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46553-7945-4555-A288-90386B1E4443}"/>
              </a:ext>
            </a:extLst>
          </p:cNvPr>
          <p:cNvSpPr>
            <a:spLocks noGrp="1"/>
          </p:cNvSpPr>
          <p:nvPr>
            <p:ph type="title"/>
          </p:nvPr>
        </p:nvSpPr>
        <p:spPr/>
        <p:txBody>
          <a:bodyPr/>
          <a:lstStyle/>
          <a:p>
            <a:r>
              <a:rPr lang="zh-CN" altLang="en-US" dirty="0"/>
              <a:t>实验</a:t>
            </a:r>
          </a:p>
        </p:txBody>
      </p:sp>
      <p:pic>
        <p:nvPicPr>
          <p:cNvPr id="5" name="内容占位符 4">
            <a:extLst>
              <a:ext uri="{FF2B5EF4-FFF2-40B4-BE49-F238E27FC236}">
                <a16:creationId xmlns:a16="http://schemas.microsoft.com/office/drawing/2014/main" id="{FA23C3DB-8C66-490B-9CF6-177B07E096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23499" y="1346495"/>
            <a:ext cx="6001995" cy="4699829"/>
          </a:xfrm>
        </p:spPr>
      </p:pic>
      <p:sp>
        <p:nvSpPr>
          <p:cNvPr id="3" name="矩形 2">
            <a:extLst>
              <a:ext uri="{FF2B5EF4-FFF2-40B4-BE49-F238E27FC236}">
                <a16:creationId xmlns:a16="http://schemas.microsoft.com/office/drawing/2014/main" id="{918C56CE-F325-4363-996C-46EDA7D1999A}"/>
              </a:ext>
            </a:extLst>
          </p:cNvPr>
          <p:cNvSpPr/>
          <p:nvPr/>
        </p:nvSpPr>
        <p:spPr>
          <a:xfrm>
            <a:off x="277064" y="1895280"/>
            <a:ext cx="5008179" cy="2308324"/>
          </a:xfrm>
          <a:prstGeom prst="rect">
            <a:avLst/>
          </a:prstGeom>
        </p:spPr>
        <p:txBody>
          <a:bodyPr wrap="square">
            <a:spAutoFit/>
          </a:bodyPr>
          <a:lstStyle/>
          <a:p>
            <a:r>
              <a:rPr lang="zh-CN" altLang="en-US" dirty="0"/>
              <a:t>First, test if testing examples with high trust score corresponds to examples in which the model is correct ("identifying trustworthy examples").</a:t>
            </a:r>
            <a:endParaRPr lang="en-US" altLang="zh-CN" dirty="0"/>
          </a:p>
          <a:p>
            <a:endParaRPr lang="en-US" altLang="zh-CN" dirty="0"/>
          </a:p>
          <a:p>
            <a:r>
              <a:rPr lang="en-US" altLang="zh-CN" dirty="0"/>
              <a:t>Second, take the negative of each signal and test if low trust score corresponds to the model being wrong ("identifying suspicious examples")</a:t>
            </a:r>
          </a:p>
          <a:p>
            <a:endParaRPr lang="zh-CN" altLang="en-US" dirty="0"/>
          </a:p>
        </p:txBody>
      </p:sp>
    </p:spTree>
    <p:extLst>
      <p:ext uri="{BB962C8B-B14F-4D97-AF65-F5344CB8AC3E}">
        <p14:creationId xmlns:p14="http://schemas.microsoft.com/office/powerpoint/2010/main" val="36354856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68B3A6-6E04-413A-BB06-7C1C01E74C54}"/>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A64EAEDA-8129-4A5E-9FC3-1302A28726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80003" y="1311563"/>
            <a:ext cx="6831994" cy="4784955"/>
          </a:xfrm>
        </p:spPr>
      </p:pic>
    </p:spTree>
    <p:extLst>
      <p:ext uri="{BB962C8B-B14F-4D97-AF65-F5344CB8AC3E}">
        <p14:creationId xmlns:p14="http://schemas.microsoft.com/office/powerpoint/2010/main" val="19615391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CECD94-4722-4354-A3DD-FD365CAA96A5}"/>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C17E7A4E-9BEC-4A5A-9AF9-37217B4806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96648" y="1560369"/>
            <a:ext cx="6798704" cy="4371481"/>
          </a:xfrm>
        </p:spPr>
      </p:pic>
    </p:spTree>
    <p:extLst>
      <p:ext uri="{BB962C8B-B14F-4D97-AF65-F5344CB8AC3E}">
        <p14:creationId xmlns:p14="http://schemas.microsoft.com/office/powerpoint/2010/main" val="8093566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5FC482-B424-473B-9009-29AF3BF82975}"/>
              </a:ext>
            </a:extLst>
          </p:cNvPr>
          <p:cNvSpPr>
            <a:spLocks noGrp="1"/>
          </p:cNvSpPr>
          <p:nvPr>
            <p:ph type="title"/>
          </p:nvPr>
        </p:nvSpPr>
        <p:spPr/>
        <p:txBody>
          <a:bodyPr/>
          <a:lstStyle/>
          <a:p>
            <a:r>
              <a:rPr lang="zh-CN" altLang="en-US" b="1" dirty="0"/>
              <a:t>参考文献</a:t>
            </a:r>
          </a:p>
        </p:txBody>
      </p:sp>
      <p:sp>
        <p:nvSpPr>
          <p:cNvPr id="3" name="内容占位符 2">
            <a:extLst>
              <a:ext uri="{FF2B5EF4-FFF2-40B4-BE49-F238E27FC236}">
                <a16:creationId xmlns:a16="http://schemas.microsoft.com/office/drawing/2014/main" id="{E6DE770B-75B7-47DB-9584-5004595534AE}"/>
              </a:ext>
            </a:extLst>
          </p:cNvPr>
          <p:cNvSpPr>
            <a:spLocks noGrp="1"/>
          </p:cNvSpPr>
          <p:nvPr>
            <p:ph idx="1"/>
          </p:nvPr>
        </p:nvSpPr>
        <p:spPr/>
        <p:txBody>
          <a:bodyPr/>
          <a:lstStyle/>
          <a:p>
            <a:r>
              <a:rPr lang="en-US" altLang="zh-CN" b="1" dirty="0"/>
              <a:t>Towards A Rigorous Science of Interpretable Machine Learning</a:t>
            </a:r>
          </a:p>
          <a:p>
            <a:r>
              <a:rPr lang="en-US" altLang="zh-CN" b="1" dirty="0"/>
              <a:t>The Information Bottleneck Method</a:t>
            </a:r>
          </a:p>
          <a:p>
            <a:r>
              <a:rPr lang="en-US" altLang="zh-CN" b="1" dirty="0"/>
              <a:t>Opening the black box of deep neural networks via information</a:t>
            </a:r>
          </a:p>
          <a:p>
            <a:r>
              <a:rPr lang="en-US" altLang="zh-CN" b="1" dirty="0"/>
              <a:t>ON THE INFORMATION BOTTLENECK THEORY OF DEEP LEARNING</a:t>
            </a:r>
          </a:p>
          <a:p>
            <a:r>
              <a:rPr lang="en-US" altLang="zh-CN" b="1" dirty="0"/>
              <a:t>Evaluating Feature Importance Estimates</a:t>
            </a:r>
          </a:p>
          <a:p>
            <a:r>
              <a:rPr lang="en-US" altLang="zh-CN" b="1" dirty="0"/>
              <a:t>Sanity Checks for Saliency Maps</a:t>
            </a:r>
            <a:endParaRPr lang="zh-CN" altLang="en-US" dirty="0"/>
          </a:p>
        </p:txBody>
      </p:sp>
    </p:spTree>
    <p:extLst>
      <p:ext uri="{BB962C8B-B14F-4D97-AF65-F5344CB8AC3E}">
        <p14:creationId xmlns:p14="http://schemas.microsoft.com/office/powerpoint/2010/main" val="10143603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7C2E88-6548-4301-97A8-10AE37D95847}"/>
              </a:ext>
            </a:extLst>
          </p:cNvPr>
          <p:cNvSpPr>
            <a:spLocks noGrp="1"/>
          </p:cNvSpPr>
          <p:nvPr>
            <p:ph type="title"/>
          </p:nvPr>
        </p:nvSpPr>
        <p:spPr/>
        <p:txBody>
          <a:bodyPr/>
          <a:lstStyle/>
          <a:p>
            <a:r>
              <a:rPr lang="zh-CN" altLang="en-US" b="1" dirty="0"/>
              <a:t>参考文献</a:t>
            </a:r>
          </a:p>
        </p:txBody>
      </p:sp>
      <p:sp>
        <p:nvSpPr>
          <p:cNvPr id="3" name="内容占位符 2">
            <a:extLst>
              <a:ext uri="{FF2B5EF4-FFF2-40B4-BE49-F238E27FC236}">
                <a16:creationId xmlns:a16="http://schemas.microsoft.com/office/drawing/2014/main" id="{83480C4F-BFB9-479B-B693-751F9F17CB27}"/>
              </a:ext>
            </a:extLst>
          </p:cNvPr>
          <p:cNvSpPr>
            <a:spLocks noGrp="1"/>
          </p:cNvSpPr>
          <p:nvPr>
            <p:ph idx="1"/>
          </p:nvPr>
        </p:nvSpPr>
        <p:spPr/>
        <p:txBody>
          <a:bodyPr/>
          <a:lstStyle/>
          <a:p>
            <a:r>
              <a:rPr lang="en-US" altLang="zh-CN" b="1" dirty="0"/>
              <a:t>Benchmarking Attribution Methods with Relative Feature Importance</a:t>
            </a:r>
          </a:p>
          <a:p>
            <a:r>
              <a:rPr lang="en-US" altLang="zh-CN" b="1" dirty="0"/>
              <a:t>Interpretability Beyond Feature Attribution: Quantitative Testing with Concept Activation Vectors(TCAV)</a:t>
            </a:r>
          </a:p>
          <a:p>
            <a:r>
              <a:rPr lang="en-US" altLang="zh-CN" b="1" dirty="0"/>
              <a:t>Towards Automatic Concept-based Explanations</a:t>
            </a:r>
          </a:p>
          <a:p>
            <a:r>
              <a:rPr lang="en-US" altLang="zh-CN" b="1" dirty="0"/>
              <a:t>To Trust Or Not To Trust A Classifier</a:t>
            </a:r>
            <a:endParaRPr lang="zh-CN" altLang="en-US" dirty="0"/>
          </a:p>
        </p:txBody>
      </p:sp>
    </p:spTree>
    <p:extLst>
      <p:ext uri="{BB962C8B-B14F-4D97-AF65-F5344CB8AC3E}">
        <p14:creationId xmlns:p14="http://schemas.microsoft.com/office/powerpoint/2010/main" val="118144457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946</TotalTime>
  <Words>2249</Words>
  <Application>Microsoft Office PowerPoint</Application>
  <PresentationFormat>宽屏</PresentationFormat>
  <Paragraphs>173</Paragraphs>
  <Slides>100</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100</vt:i4>
      </vt:variant>
    </vt:vector>
  </HeadingPairs>
  <TitlesOfParts>
    <vt:vector size="104" baseType="lpstr">
      <vt:lpstr>等线</vt:lpstr>
      <vt:lpstr>等线 Light</vt:lpstr>
      <vt:lpstr>Arial</vt:lpstr>
      <vt:lpstr>Office 主题​​</vt:lpstr>
      <vt:lpstr>Deep Learning: Interpretability</vt:lpstr>
      <vt:lpstr>Outline</vt:lpstr>
      <vt:lpstr> Overview of Interpretable Machine Learning</vt:lpstr>
      <vt:lpstr>Towards A Rigorous Science of Interpretable Machine Learning</vt:lpstr>
      <vt:lpstr>什么是可解释性？</vt:lpstr>
      <vt:lpstr>为何需要可解释性？</vt:lpstr>
      <vt:lpstr>可解释性评估分类--基于应用的评估</vt:lpstr>
      <vt:lpstr>可解释性评估分类--基于人的评估</vt:lpstr>
      <vt:lpstr>可解释性评估分类--基于功能的评估</vt:lpstr>
      <vt:lpstr>一些Open Problems</vt:lpstr>
      <vt:lpstr>Data-driven approach to discover factors of interpretability</vt:lpstr>
      <vt:lpstr>Hypothesis: task-related latent dimensions of interpretability </vt:lpstr>
      <vt:lpstr>Hypothesis: method-related latent dimensions of interpretability </vt:lpstr>
      <vt:lpstr>Theory</vt:lpstr>
      <vt:lpstr>The Information Bottleneck Method</vt:lpstr>
      <vt:lpstr>Relevance Quantization</vt:lpstr>
      <vt:lpstr>Rate Distortion Theory</vt:lpstr>
      <vt:lpstr>Rate Distortion Theory</vt:lpstr>
      <vt:lpstr>PowerPoint 演示文稿</vt:lpstr>
      <vt:lpstr>PowerPoint 演示文稿</vt:lpstr>
      <vt:lpstr>Relevance through another variable: The Information Bottleneck</vt:lpstr>
      <vt:lpstr>PowerPoint 演示文稿</vt:lpstr>
      <vt:lpstr>PowerPoint 演示文稿</vt:lpstr>
      <vt:lpstr>Opening the black box of deep neural networks via information</vt:lpstr>
      <vt:lpstr>PowerPoint 演示文稿</vt:lpstr>
      <vt:lpstr>PowerPoint 演示文稿</vt:lpstr>
      <vt:lpstr>PowerPoint 演示文稿</vt:lpstr>
      <vt:lpstr>PowerPoint 演示文稿</vt:lpstr>
      <vt:lpstr>ON THE INFORMATION BOTTLENECK THEORY OF DEEP LEARNING</vt:lpstr>
      <vt:lpstr>Compression and neural nonlinearities</vt:lpstr>
      <vt:lpstr>PowerPoint 演示文稿</vt:lpstr>
      <vt:lpstr>PowerPoint 演示文稿</vt:lpstr>
      <vt:lpstr>INFORMATION PLANE DYNAMICS IN DEEP LINEAR NETWORKS</vt:lpstr>
      <vt:lpstr>PowerPoint 演示文稿</vt:lpstr>
      <vt:lpstr>PowerPoint 演示文稿</vt:lpstr>
      <vt:lpstr>COMPRESSION IN BATCH GRADIENT DESCENT AND SGD</vt:lpstr>
      <vt:lpstr>PowerPoint 演示文稿</vt:lpstr>
      <vt:lpstr>PowerPoint 演示文稿</vt:lpstr>
      <vt:lpstr>SIMULTANEOUS FITTING AND COMPRESSION</vt:lpstr>
      <vt:lpstr>Methods</vt:lpstr>
      <vt:lpstr>PowerPoint 演示文稿</vt:lpstr>
      <vt:lpstr>Feature-based Methods</vt:lpstr>
      <vt:lpstr>A list of feature attribution methods</vt:lpstr>
      <vt:lpstr>PowerPoint 演示文稿</vt:lpstr>
      <vt:lpstr>PowerPoint 演示文稿</vt:lpstr>
      <vt:lpstr>PowerPoint 演示文稿</vt:lpstr>
      <vt:lpstr>Evaluation of feature attribution methods</vt:lpstr>
      <vt:lpstr>Evaluating Feature Importance Estimates</vt:lpstr>
      <vt:lpstr>PowerPoint 演示文稿</vt:lpstr>
      <vt:lpstr>实验</vt:lpstr>
      <vt:lpstr>为何要Retrain? </vt:lpstr>
      <vt:lpstr>PowerPoint 演示文稿</vt:lpstr>
      <vt:lpstr>PowerPoint 演示文稿</vt:lpstr>
      <vt:lpstr>PowerPoint 演示文稿</vt:lpstr>
      <vt:lpstr>Sanity Checks for Saliency Maps</vt:lpstr>
      <vt:lpstr>Model Parameter Randomization Test</vt:lpstr>
      <vt:lpstr>PowerPoint 演示文稿</vt:lpstr>
      <vt:lpstr>PowerPoint 演示文稿</vt:lpstr>
      <vt:lpstr>PowerPoint 演示文稿</vt:lpstr>
      <vt:lpstr>Data Randomization Test</vt:lpstr>
      <vt:lpstr>PowerPoint 演示文稿</vt:lpstr>
      <vt:lpstr>Discussions</vt:lpstr>
      <vt:lpstr>PowerPoint 演示文稿</vt:lpstr>
      <vt:lpstr>PowerPoint 演示文稿</vt:lpstr>
      <vt:lpstr>Benchmarking Attribution Methods with Relative Feature Importance</vt:lpstr>
      <vt:lpstr>PowerPoint 演示文稿</vt:lpstr>
      <vt:lpstr>PowerPoint 演示文稿</vt:lpstr>
      <vt:lpstr>PowerPoint 演示文稿</vt:lpstr>
      <vt:lpstr>Metrics</vt:lpstr>
      <vt:lpstr>PowerPoint 演示文稿</vt:lpstr>
      <vt:lpstr>PowerPoint 演示文稿</vt:lpstr>
      <vt:lpstr>PowerPoint 演示文稿</vt:lpstr>
      <vt:lpstr>PowerPoint 演示文稿</vt:lpstr>
      <vt:lpstr>PowerPoint 演示文稿</vt:lpstr>
      <vt:lpstr>Concept-based Methods</vt:lpstr>
      <vt:lpstr>Interpretability Beyond Feature Attribution: Quantitative Testing with Concept Activation Vectors(TCAV)</vt:lpstr>
      <vt:lpstr>PowerPoint 演示文稿</vt:lpstr>
      <vt:lpstr>Towards Automatic Concept-based Explanations</vt:lpstr>
      <vt:lpstr>PowerPoint 演示文稿</vt:lpstr>
      <vt:lpstr>基于概念解释的要求</vt:lpstr>
      <vt:lpstr>ACE流程</vt:lpstr>
      <vt:lpstr>实验</vt:lpstr>
      <vt:lpstr>PowerPoint 演示文稿</vt:lpstr>
      <vt:lpstr>PowerPoint 演示文稿</vt:lpstr>
      <vt:lpstr>PowerPoint 演示文稿</vt:lpstr>
      <vt:lpstr>PowerPoint 演示文稿</vt:lpstr>
      <vt:lpstr>Trust Score</vt:lpstr>
      <vt:lpstr>To Trust Or Not To Trust A Classifier</vt:lpstr>
      <vt:lpstr>PowerPoint 演示文稿</vt:lpstr>
      <vt:lpstr>PowerPoint 演示文稿</vt:lpstr>
      <vt:lpstr>Analysis of Algorithm 1 on full dimensional data</vt:lpstr>
      <vt:lpstr>Analysis of Algorithm 1 on Manifolds</vt:lpstr>
      <vt:lpstr>Analysis of Algorithm 1 on Manifolds with Full Dimensional Noise</vt:lpstr>
      <vt:lpstr>Analysis of Algorithm 2: the Trust Score</vt:lpstr>
      <vt:lpstr>实验</vt:lpstr>
      <vt:lpstr>PowerPoint 演示文稿</vt:lpstr>
      <vt:lpstr>PowerPoint 演示文稿</vt:lpstr>
      <vt:lpstr>参考文献</vt:lpstr>
      <vt:lpstr>参考文献</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Interpretability</dc:title>
  <dc:creator>1801213981@pku.edu.cn</dc:creator>
  <cp:lastModifiedBy>1801213981@pku.edu.cn</cp:lastModifiedBy>
  <cp:revision>63</cp:revision>
  <dcterms:created xsi:type="dcterms:W3CDTF">2020-05-18T08:16:14Z</dcterms:created>
  <dcterms:modified xsi:type="dcterms:W3CDTF">2020-05-19T06:45:11Z</dcterms:modified>
</cp:coreProperties>
</file>